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9" r:id="rId3"/>
    <p:sldId id="260" r:id="rId4"/>
    <p:sldId id="261" r:id="rId5"/>
    <p:sldId id="262" r:id="rId6"/>
    <p:sldId id="264" r:id="rId7"/>
    <p:sldId id="267" r:id="rId8"/>
    <p:sldId id="263" r:id="rId9"/>
    <p:sldId id="269" r:id="rId10"/>
    <p:sldId id="270" r:id="rId11"/>
  </p:sldIdLst>
  <p:sldSz cx="18288000" cy="10287000"/>
  <p:notesSz cx="6858000" cy="9144000"/>
  <p:embeddedFontLst>
    <p:embeddedFont>
      <p:font typeface="Lato" panose="020F0502020204030203" pitchFamily="34" charset="0"/>
      <p:regular r:id="rId12"/>
      <p:bold r:id="rId13"/>
      <p:italic r:id="rId14"/>
      <p:boldItalic r:id="rId15"/>
    </p:embeddedFont>
    <p:embeddedFont>
      <p:font typeface="Lato Bold" panose="020F0502020204030203" charset="0"/>
      <p:regular r:id="rId16"/>
    </p:embeddedFont>
    <p:embeddedFont>
      <p:font typeface="Poppins" panose="00000500000000000000" pitchFamily="2" charset="0"/>
      <p:regular r:id="rId17"/>
      <p:bold r:id="rId18"/>
      <p:italic r:id="rId19"/>
      <p:boldItalic r:id="rId20"/>
    </p:embeddedFont>
    <p:embeddedFont>
      <p:font typeface="Poppins Bold" panose="00000800000000000000"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3" d="100"/>
          <a:sy n="43" d="100"/>
        </p:scale>
        <p:origin x="93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0.png>
</file>

<file path=ppt/media/image11.png>
</file>

<file path=ppt/media/image12.sv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jpeg>
</file>

<file path=ppt/media/image21.png>
</file>

<file path=ppt/media/image22.png>
</file>

<file path=ppt/media/image23.png>
</file>

<file path=ppt/media/image24.png>
</file>

<file path=ppt/media/image25.jpe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hyperlink" Target="mailto:kinuthialawrence343@gmail.com" TargetMode="External"/><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9.sv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svg"/><Relationship Id="rId9" Type="http://schemas.openxmlformats.org/officeDocument/2006/relationships/hyperlink" Target="mailto:kinuthialawrence343@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hyperlink" Target="https://mecs.org.uk/wp-content/uploads/2024/01/eCAP-Appliance-Comparison-Report.pdf" TargetMode="External"/><Relationship Id="rId5" Type="http://schemas.openxmlformats.org/officeDocument/2006/relationships/image" Target="../media/image13.png"/><Relationship Id="rId4" Type="http://schemas.openxmlformats.org/officeDocument/2006/relationships/image" Target="../media/image12.svg"/></Relationships>
</file>

<file path=ppt/slides/_rels/slide3.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jpeg"/><Relationship Id="rId4" Type="http://schemas.openxmlformats.org/officeDocument/2006/relationships/image" Target="../media/image10.png"/><Relationship Id="rId9" Type="http://schemas.openxmlformats.org/officeDocument/2006/relationships/image" Target="../media/image1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12.sv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25.jpe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7.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2.sv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hyperlink" Target="mailto:kinuthialawrence343@gmail.com" TargetMode="External"/><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hyperlink" Target="mailto:cynthiabon5002@gmail.com" TargetMode="External"/><Relationship Id="rId4" Type="http://schemas.openxmlformats.org/officeDocument/2006/relationships/hyperlink" Target="mailto:fduncan472@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928665" y="645697"/>
            <a:ext cx="16598104" cy="995428"/>
            <a:chOff x="0" y="0"/>
            <a:chExt cx="4371517" cy="262170"/>
          </a:xfrm>
        </p:grpSpPr>
        <p:sp>
          <p:nvSpPr>
            <p:cNvPr id="3" name="Freeform 3"/>
            <p:cNvSpPr/>
            <p:nvPr/>
          </p:nvSpPr>
          <p:spPr>
            <a:xfrm>
              <a:off x="0" y="0"/>
              <a:ext cx="4371517" cy="262170"/>
            </a:xfrm>
            <a:custGeom>
              <a:avLst/>
              <a:gdLst/>
              <a:ahLst/>
              <a:cxnLst/>
              <a:rect l="l" t="t" r="r" b="b"/>
              <a:pathLst>
                <a:path w="4371517" h="262170">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txBody>
            <a:bodyPr/>
            <a:lstStyle/>
            <a:p>
              <a:endParaRPr lang="en-US" dirty="0"/>
            </a:p>
          </p:txBody>
        </p:sp>
        <p:sp>
          <p:nvSpPr>
            <p:cNvPr id="4" name="TextBox 4"/>
            <p:cNvSpPr txBox="1"/>
            <p:nvPr/>
          </p:nvSpPr>
          <p:spPr>
            <a:xfrm>
              <a:off x="0" y="-38100"/>
              <a:ext cx="4371517" cy="30027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5625188" y="0"/>
            <a:ext cx="12112509" cy="8707633"/>
          </a:xfrm>
          <a:custGeom>
            <a:avLst/>
            <a:gdLst/>
            <a:ahLst/>
            <a:cxnLst/>
            <a:rect l="l" t="t" r="r" b="b"/>
            <a:pathLst>
              <a:path w="12112509" h="8707633">
                <a:moveTo>
                  <a:pt x="0" y="0"/>
                </a:moveTo>
                <a:lnTo>
                  <a:pt x="12112509" y="0"/>
                </a:lnTo>
                <a:lnTo>
                  <a:pt x="12112509" y="8707633"/>
                </a:lnTo>
                <a:lnTo>
                  <a:pt x="0" y="8707633"/>
                </a:lnTo>
                <a:lnTo>
                  <a:pt x="0" y="0"/>
                </a:lnTo>
                <a:close/>
              </a:path>
            </a:pathLst>
          </a:custGeom>
          <a:blipFill>
            <a:blip r:embed="rId2"/>
            <a:stretch>
              <a:fillRect t="-501"/>
            </a:stretch>
          </a:blipFill>
        </p:spPr>
        <p:txBody>
          <a:bodyPr/>
          <a:lstStyle/>
          <a:p>
            <a:endParaRPr lang="en-US"/>
          </a:p>
        </p:txBody>
      </p:sp>
      <p:sp>
        <p:nvSpPr>
          <p:cNvPr id="6" name="Freeform 6"/>
          <p:cNvSpPr/>
          <p:nvPr/>
        </p:nvSpPr>
        <p:spPr>
          <a:xfrm>
            <a:off x="12850445" y="9258300"/>
            <a:ext cx="428625" cy="428625"/>
          </a:xfrm>
          <a:custGeom>
            <a:avLst/>
            <a:gdLst/>
            <a:ahLst/>
            <a:cxnLst/>
            <a:rect l="l" t="t" r="r" b="b"/>
            <a:pathLst>
              <a:path w="428625" h="428625">
                <a:moveTo>
                  <a:pt x="0" y="0"/>
                </a:moveTo>
                <a:lnTo>
                  <a:pt x="428625" y="0"/>
                </a:lnTo>
                <a:lnTo>
                  <a:pt x="428625" y="428625"/>
                </a:lnTo>
                <a:lnTo>
                  <a:pt x="0" y="4286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7173813" y="9258300"/>
            <a:ext cx="428625" cy="428625"/>
          </a:xfrm>
          <a:custGeom>
            <a:avLst/>
            <a:gdLst/>
            <a:ahLst/>
            <a:cxnLst/>
            <a:rect l="l" t="t" r="r" b="b"/>
            <a:pathLst>
              <a:path w="428625" h="428625">
                <a:moveTo>
                  <a:pt x="0" y="0"/>
                </a:moveTo>
                <a:lnTo>
                  <a:pt x="428625" y="0"/>
                </a:lnTo>
                <a:lnTo>
                  <a:pt x="428625" y="428625"/>
                </a:lnTo>
                <a:lnTo>
                  <a:pt x="0" y="42862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a:off x="1171305" y="879197"/>
            <a:ext cx="528429" cy="528429"/>
          </a:xfrm>
          <a:custGeom>
            <a:avLst/>
            <a:gdLst/>
            <a:ahLst/>
            <a:cxnLst/>
            <a:rect l="l" t="t" r="r" b="b"/>
            <a:pathLst>
              <a:path w="528429" h="528429">
                <a:moveTo>
                  <a:pt x="0" y="0"/>
                </a:moveTo>
                <a:lnTo>
                  <a:pt x="528429" y="0"/>
                </a:lnTo>
                <a:lnTo>
                  <a:pt x="528429" y="528429"/>
                </a:lnTo>
                <a:lnTo>
                  <a:pt x="0" y="52842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9" name="TextBox 9"/>
          <p:cNvSpPr txBox="1"/>
          <p:nvPr/>
        </p:nvSpPr>
        <p:spPr>
          <a:xfrm>
            <a:off x="928665" y="2413563"/>
            <a:ext cx="15301935" cy="2059859"/>
          </a:xfrm>
          <a:prstGeom prst="rect">
            <a:avLst/>
          </a:prstGeom>
        </p:spPr>
        <p:txBody>
          <a:bodyPr wrap="square" lIns="0" tIns="0" rIns="0" bIns="0" rtlCol="0" anchor="t">
            <a:spAutoFit/>
          </a:bodyPr>
          <a:lstStyle/>
          <a:p>
            <a:pPr algn="l">
              <a:lnSpc>
                <a:spcPts val="15959"/>
              </a:lnSpc>
            </a:pPr>
            <a:r>
              <a:rPr lang="en-US" sz="14508" b="1" dirty="0">
                <a:solidFill>
                  <a:srgbClr val="FBF9F1"/>
                </a:solidFill>
                <a:latin typeface="Poppins Bold"/>
                <a:ea typeface="Poppins Bold"/>
                <a:cs typeface="Poppins Bold"/>
                <a:sym typeface="Poppins Bold"/>
              </a:rPr>
              <a:t>Smart Gas   Pro</a:t>
            </a:r>
          </a:p>
        </p:txBody>
      </p:sp>
      <p:sp>
        <p:nvSpPr>
          <p:cNvPr id="10" name="Freeform 10"/>
          <p:cNvSpPr/>
          <p:nvPr/>
        </p:nvSpPr>
        <p:spPr>
          <a:xfrm>
            <a:off x="928665" y="9258300"/>
            <a:ext cx="428625" cy="428625"/>
          </a:xfrm>
          <a:custGeom>
            <a:avLst/>
            <a:gdLst/>
            <a:ahLst/>
            <a:cxnLst/>
            <a:rect l="l" t="t" r="r" b="b"/>
            <a:pathLst>
              <a:path w="428625" h="428625">
                <a:moveTo>
                  <a:pt x="0" y="0"/>
                </a:moveTo>
                <a:lnTo>
                  <a:pt x="428625" y="0"/>
                </a:lnTo>
                <a:lnTo>
                  <a:pt x="428625" y="428625"/>
                </a:lnTo>
                <a:lnTo>
                  <a:pt x="0" y="42862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1" name="TextBox 11"/>
          <p:cNvSpPr txBox="1"/>
          <p:nvPr/>
        </p:nvSpPr>
        <p:spPr>
          <a:xfrm>
            <a:off x="1896669" y="882426"/>
            <a:ext cx="3755168" cy="439223"/>
          </a:xfrm>
          <a:prstGeom prst="rect">
            <a:avLst/>
          </a:prstGeom>
        </p:spPr>
        <p:txBody>
          <a:bodyPr lIns="0" tIns="0" rIns="0" bIns="0" rtlCol="0" anchor="t">
            <a:spAutoFit/>
          </a:bodyPr>
          <a:lstStyle/>
          <a:p>
            <a:pPr>
              <a:lnSpc>
                <a:spcPts val="3779"/>
              </a:lnSpc>
              <a:spcBef>
                <a:spcPct val="0"/>
              </a:spcBef>
            </a:pPr>
            <a:r>
              <a:rPr lang="en-US" sz="2700" dirty="0">
                <a:solidFill>
                  <a:srgbClr val="E5E1DA"/>
                </a:solidFill>
                <a:latin typeface="Lato"/>
                <a:ea typeface="Lato"/>
                <a:cs typeface="Lato"/>
                <a:sym typeface="Lato"/>
              </a:rPr>
              <a:t>Team Clalix</a:t>
            </a:r>
          </a:p>
        </p:txBody>
      </p:sp>
      <p:sp>
        <p:nvSpPr>
          <p:cNvPr id="12" name="TextBox 12"/>
          <p:cNvSpPr txBox="1"/>
          <p:nvPr/>
        </p:nvSpPr>
        <p:spPr>
          <a:xfrm>
            <a:off x="928665" y="7873437"/>
            <a:ext cx="7956789" cy="547714"/>
          </a:xfrm>
          <a:prstGeom prst="rect">
            <a:avLst/>
          </a:prstGeom>
        </p:spPr>
        <p:txBody>
          <a:bodyPr wrap="square" lIns="0" tIns="0" rIns="0" bIns="0" rtlCol="0" anchor="t">
            <a:spAutoFit/>
          </a:bodyPr>
          <a:lstStyle/>
          <a:p>
            <a:pPr>
              <a:lnSpc>
                <a:spcPts val="4480"/>
              </a:lnSpc>
              <a:spcBef>
                <a:spcPct val="0"/>
              </a:spcBef>
            </a:pPr>
            <a:r>
              <a:rPr lang="en-US" sz="3200" dirty="0">
                <a:solidFill>
                  <a:srgbClr val="E5E1DA"/>
                </a:solidFill>
                <a:latin typeface="Poppins"/>
                <a:ea typeface="Poppins"/>
                <a:cs typeface="Poppins"/>
                <a:sym typeface="Poppins"/>
              </a:rPr>
              <a:t>Present by Team Clalix </a:t>
            </a:r>
          </a:p>
        </p:txBody>
      </p:sp>
      <p:sp>
        <p:nvSpPr>
          <p:cNvPr id="13" name="TextBox 13"/>
          <p:cNvSpPr txBox="1"/>
          <p:nvPr/>
        </p:nvSpPr>
        <p:spPr>
          <a:xfrm>
            <a:off x="1529481" y="9244648"/>
            <a:ext cx="3863157" cy="370614"/>
          </a:xfrm>
          <a:prstGeom prst="rect">
            <a:avLst/>
          </a:prstGeom>
        </p:spPr>
        <p:txBody>
          <a:bodyPr lIns="0" tIns="0" rIns="0" bIns="0" rtlCol="0" anchor="t">
            <a:spAutoFit/>
          </a:bodyPr>
          <a:lstStyle/>
          <a:p>
            <a:pPr algn="l">
              <a:lnSpc>
                <a:spcPts val="3220"/>
              </a:lnSpc>
              <a:spcBef>
                <a:spcPct val="0"/>
              </a:spcBef>
            </a:pPr>
            <a:r>
              <a:rPr lang="en-US" sz="2300" dirty="0">
                <a:solidFill>
                  <a:srgbClr val="E5E1DA"/>
                </a:solidFill>
                <a:latin typeface="Lato"/>
                <a:ea typeface="Lato"/>
                <a:cs typeface="Lato"/>
                <a:sym typeface="Lato"/>
              </a:rPr>
              <a:t>www.clalix.com </a:t>
            </a:r>
          </a:p>
        </p:txBody>
      </p:sp>
      <p:sp>
        <p:nvSpPr>
          <p:cNvPr id="14" name="TextBox 14"/>
          <p:cNvSpPr txBox="1"/>
          <p:nvPr/>
        </p:nvSpPr>
        <p:spPr>
          <a:xfrm>
            <a:off x="7773888" y="9244648"/>
            <a:ext cx="4570512" cy="370614"/>
          </a:xfrm>
          <a:prstGeom prst="rect">
            <a:avLst/>
          </a:prstGeom>
        </p:spPr>
        <p:txBody>
          <a:bodyPr wrap="square" lIns="0" tIns="0" rIns="0" bIns="0" rtlCol="0" anchor="t">
            <a:spAutoFit/>
          </a:bodyPr>
          <a:lstStyle/>
          <a:p>
            <a:pPr algn="l">
              <a:lnSpc>
                <a:spcPts val="3220"/>
              </a:lnSpc>
              <a:spcBef>
                <a:spcPct val="0"/>
              </a:spcBef>
            </a:pPr>
            <a:r>
              <a:rPr lang="en-US" sz="2300" dirty="0">
                <a:solidFill>
                  <a:srgbClr val="E5E1DA"/>
                </a:solidFill>
                <a:latin typeface="Lato"/>
                <a:ea typeface="Lato"/>
                <a:cs typeface="Lato"/>
                <a:sym typeface="Lato"/>
                <a:hlinkClick r:id="rId11"/>
              </a:rPr>
              <a:t>kinuthialawrence343@gmail.com</a:t>
            </a:r>
            <a:r>
              <a:rPr lang="en-US" sz="2300" dirty="0">
                <a:solidFill>
                  <a:srgbClr val="E5E1DA"/>
                </a:solidFill>
                <a:latin typeface="Lato"/>
                <a:ea typeface="Lato"/>
                <a:cs typeface="Lato"/>
                <a:sym typeface="Lato"/>
              </a:rPr>
              <a:t> </a:t>
            </a:r>
          </a:p>
        </p:txBody>
      </p:sp>
      <p:sp>
        <p:nvSpPr>
          <p:cNvPr id="15" name="TextBox 15"/>
          <p:cNvSpPr txBox="1"/>
          <p:nvPr/>
        </p:nvSpPr>
        <p:spPr>
          <a:xfrm>
            <a:off x="13451260" y="9244648"/>
            <a:ext cx="4313086" cy="370614"/>
          </a:xfrm>
          <a:prstGeom prst="rect">
            <a:avLst/>
          </a:prstGeom>
        </p:spPr>
        <p:txBody>
          <a:bodyPr lIns="0" tIns="0" rIns="0" bIns="0" rtlCol="0" anchor="t">
            <a:spAutoFit/>
          </a:bodyPr>
          <a:lstStyle/>
          <a:p>
            <a:pPr algn="l">
              <a:lnSpc>
                <a:spcPts val="3220"/>
              </a:lnSpc>
              <a:spcBef>
                <a:spcPct val="0"/>
              </a:spcBef>
            </a:pPr>
            <a:r>
              <a:rPr lang="en-US" sz="2300" dirty="0">
                <a:solidFill>
                  <a:srgbClr val="E5E1DA"/>
                </a:solidFill>
                <a:latin typeface="Lato"/>
                <a:ea typeface="Lato"/>
                <a:cs typeface="Lato"/>
                <a:sym typeface="Lato"/>
              </a:rPr>
              <a:t>Chuka, Kenya</a:t>
            </a:r>
          </a:p>
        </p:txBody>
      </p:sp>
      <p:sp>
        <p:nvSpPr>
          <p:cNvPr id="16" name="TextBox 15">
            <a:extLst>
              <a:ext uri="{FF2B5EF4-FFF2-40B4-BE49-F238E27FC236}">
                <a16:creationId xmlns:a16="http://schemas.microsoft.com/office/drawing/2014/main" id="{20EA7E3D-A99D-1242-275B-3162BC4576D4}"/>
              </a:ext>
            </a:extLst>
          </p:cNvPr>
          <p:cNvSpPr txBox="1"/>
          <p:nvPr/>
        </p:nvSpPr>
        <p:spPr>
          <a:xfrm>
            <a:off x="928665" y="4473422"/>
            <a:ext cx="4463973" cy="2554545"/>
          </a:xfrm>
          <a:prstGeom prst="rect">
            <a:avLst/>
          </a:prstGeom>
          <a:noFill/>
        </p:spPr>
        <p:txBody>
          <a:bodyPr wrap="square" rtlCol="0">
            <a:spAutoFit/>
          </a:bodyPr>
          <a:lstStyle/>
          <a:p>
            <a:r>
              <a:rPr lang="en-US" sz="4000" b="1" dirty="0">
                <a:solidFill>
                  <a:schemeClr val="bg1"/>
                </a:solidFill>
              </a:rPr>
              <a:t>PAY FOR WHAT YOU USE, KNOW WHAT YOU CONSUME, STAY SAFE ALWAYS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928665" y="645697"/>
            <a:ext cx="16598104" cy="995428"/>
            <a:chOff x="0" y="0"/>
            <a:chExt cx="4371517" cy="262170"/>
          </a:xfrm>
        </p:grpSpPr>
        <p:sp>
          <p:nvSpPr>
            <p:cNvPr id="3" name="Freeform 3"/>
            <p:cNvSpPr/>
            <p:nvPr/>
          </p:nvSpPr>
          <p:spPr>
            <a:xfrm>
              <a:off x="0" y="0"/>
              <a:ext cx="4371517" cy="262170"/>
            </a:xfrm>
            <a:custGeom>
              <a:avLst/>
              <a:gdLst/>
              <a:ahLst/>
              <a:cxnLst/>
              <a:rect l="l" t="t" r="r" b="b"/>
              <a:pathLst>
                <a:path w="4371517" h="262170">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4" name="TextBox 4"/>
            <p:cNvSpPr txBox="1"/>
            <p:nvPr/>
          </p:nvSpPr>
          <p:spPr>
            <a:xfrm>
              <a:off x="0" y="-38100"/>
              <a:ext cx="4371517" cy="30027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rot="2100837" flipH="1">
            <a:off x="8982673" y="428119"/>
            <a:ext cx="8310061" cy="8781453"/>
          </a:xfrm>
          <a:custGeom>
            <a:avLst/>
            <a:gdLst/>
            <a:ahLst/>
            <a:cxnLst/>
            <a:rect l="l" t="t" r="r" b="b"/>
            <a:pathLst>
              <a:path w="8310061" h="8781453">
                <a:moveTo>
                  <a:pt x="8310061" y="0"/>
                </a:moveTo>
                <a:lnTo>
                  <a:pt x="0" y="0"/>
                </a:lnTo>
                <a:lnTo>
                  <a:pt x="0" y="8781453"/>
                </a:lnTo>
                <a:lnTo>
                  <a:pt x="8310061" y="8781453"/>
                </a:lnTo>
                <a:lnTo>
                  <a:pt x="8310061" y="0"/>
                </a:lnTo>
                <a:close/>
              </a:path>
            </a:pathLst>
          </a:custGeom>
          <a:blipFill>
            <a:blip r:embed="rId2"/>
            <a:stretch>
              <a:fillRect r="-381" b="-1869"/>
            </a:stretch>
          </a:blipFill>
        </p:spPr>
        <p:txBody>
          <a:bodyPr/>
          <a:lstStyle/>
          <a:p>
            <a:endParaRPr lang="en-US"/>
          </a:p>
        </p:txBody>
      </p:sp>
      <p:sp>
        <p:nvSpPr>
          <p:cNvPr id="6" name="Freeform 6"/>
          <p:cNvSpPr/>
          <p:nvPr/>
        </p:nvSpPr>
        <p:spPr>
          <a:xfrm>
            <a:off x="12850445" y="9258300"/>
            <a:ext cx="428625" cy="428625"/>
          </a:xfrm>
          <a:custGeom>
            <a:avLst/>
            <a:gdLst/>
            <a:ahLst/>
            <a:cxnLst/>
            <a:rect l="l" t="t" r="r" b="b"/>
            <a:pathLst>
              <a:path w="428625" h="428625">
                <a:moveTo>
                  <a:pt x="0" y="0"/>
                </a:moveTo>
                <a:lnTo>
                  <a:pt x="428625" y="0"/>
                </a:lnTo>
                <a:lnTo>
                  <a:pt x="428625" y="428625"/>
                </a:lnTo>
                <a:lnTo>
                  <a:pt x="0" y="42862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7173813" y="9258300"/>
            <a:ext cx="428625" cy="428625"/>
          </a:xfrm>
          <a:custGeom>
            <a:avLst/>
            <a:gdLst/>
            <a:ahLst/>
            <a:cxnLst/>
            <a:rect l="l" t="t" r="r" b="b"/>
            <a:pathLst>
              <a:path w="428625" h="428625">
                <a:moveTo>
                  <a:pt x="0" y="0"/>
                </a:moveTo>
                <a:lnTo>
                  <a:pt x="428625" y="0"/>
                </a:lnTo>
                <a:lnTo>
                  <a:pt x="428625" y="428625"/>
                </a:lnTo>
                <a:lnTo>
                  <a:pt x="0" y="42862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a:off x="1171305" y="879197"/>
            <a:ext cx="528429" cy="528429"/>
          </a:xfrm>
          <a:custGeom>
            <a:avLst/>
            <a:gdLst/>
            <a:ahLst/>
            <a:cxnLst/>
            <a:rect l="l" t="t" r="r" b="b"/>
            <a:pathLst>
              <a:path w="528429" h="528429">
                <a:moveTo>
                  <a:pt x="0" y="0"/>
                </a:moveTo>
                <a:lnTo>
                  <a:pt x="528429" y="0"/>
                </a:lnTo>
                <a:lnTo>
                  <a:pt x="528429" y="528429"/>
                </a:lnTo>
                <a:lnTo>
                  <a:pt x="0" y="52842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9" name="TextBox 9"/>
          <p:cNvSpPr txBox="1"/>
          <p:nvPr/>
        </p:nvSpPr>
        <p:spPr>
          <a:xfrm>
            <a:off x="928665" y="3213525"/>
            <a:ext cx="11411477" cy="2203560"/>
          </a:xfrm>
          <a:prstGeom prst="rect">
            <a:avLst/>
          </a:prstGeom>
        </p:spPr>
        <p:txBody>
          <a:bodyPr lIns="0" tIns="0" rIns="0" bIns="0" rtlCol="0" anchor="t">
            <a:spAutoFit/>
          </a:bodyPr>
          <a:lstStyle/>
          <a:p>
            <a:pPr algn="l">
              <a:lnSpc>
                <a:spcPts val="15959"/>
              </a:lnSpc>
            </a:pPr>
            <a:r>
              <a:rPr lang="en-US" sz="14508" b="1">
                <a:solidFill>
                  <a:srgbClr val="FBF9F1"/>
                </a:solidFill>
                <a:latin typeface="Poppins Bold"/>
                <a:ea typeface="Poppins Bold"/>
                <a:cs typeface="Poppins Bold"/>
                <a:sym typeface="Poppins Bold"/>
              </a:rPr>
              <a:t>THANK YOU </a:t>
            </a:r>
          </a:p>
        </p:txBody>
      </p:sp>
      <p:sp>
        <p:nvSpPr>
          <p:cNvPr id="10" name="TextBox 10"/>
          <p:cNvSpPr txBox="1"/>
          <p:nvPr/>
        </p:nvSpPr>
        <p:spPr>
          <a:xfrm>
            <a:off x="1896669" y="882426"/>
            <a:ext cx="4535372" cy="439223"/>
          </a:xfrm>
          <a:prstGeom prst="rect">
            <a:avLst/>
          </a:prstGeom>
        </p:spPr>
        <p:txBody>
          <a:bodyPr lIns="0" tIns="0" rIns="0" bIns="0" rtlCol="0" anchor="t">
            <a:spAutoFit/>
          </a:bodyPr>
          <a:lstStyle/>
          <a:p>
            <a:pPr algn="l">
              <a:lnSpc>
                <a:spcPts val="3779"/>
              </a:lnSpc>
              <a:spcBef>
                <a:spcPct val="0"/>
              </a:spcBef>
            </a:pPr>
            <a:r>
              <a:rPr lang="en-US" sz="2700" dirty="0">
                <a:solidFill>
                  <a:srgbClr val="E5E1DA"/>
                </a:solidFill>
                <a:latin typeface="Lato"/>
                <a:ea typeface="Lato"/>
                <a:cs typeface="Lato"/>
                <a:sym typeface="Lato"/>
              </a:rPr>
              <a:t>Team Clalix</a:t>
            </a:r>
          </a:p>
        </p:txBody>
      </p:sp>
      <p:sp>
        <p:nvSpPr>
          <p:cNvPr id="11" name="TextBox 11"/>
          <p:cNvSpPr txBox="1"/>
          <p:nvPr/>
        </p:nvSpPr>
        <p:spPr>
          <a:xfrm>
            <a:off x="928665" y="7119480"/>
            <a:ext cx="6096698" cy="566420"/>
          </a:xfrm>
          <a:prstGeom prst="rect">
            <a:avLst/>
          </a:prstGeom>
        </p:spPr>
        <p:txBody>
          <a:bodyPr lIns="0" tIns="0" rIns="0" bIns="0" rtlCol="0" anchor="t">
            <a:spAutoFit/>
          </a:bodyPr>
          <a:lstStyle/>
          <a:p>
            <a:pPr algn="l">
              <a:lnSpc>
                <a:spcPts val="4480"/>
              </a:lnSpc>
              <a:spcBef>
                <a:spcPct val="0"/>
              </a:spcBef>
            </a:pPr>
            <a:r>
              <a:rPr lang="en-US" sz="3200" dirty="0">
                <a:solidFill>
                  <a:srgbClr val="E5E1DA"/>
                </a:solidFill>
                <a:latin typeface="Poppins"/>
                <a:ea typeface="Poppins"/>
                <a:cs typeface="Poppins"/>
                <a:sym typeface="Poppins"/>
              </a:rPr>
              <a:t>Present by Team Clalix </a:t>
            </a:r>
          </a:p>
        </p:txBody>
      </p:sp>
      <p:sp>
        <p:nvSpPr>
          <p:cNvPr id="12" name="TextBox 12"/>
          <p:cNvSpPr txBox="1"/>
          <p:nvPr/>
        </p:nvSpPr>
        <p:spPr>
          <a:xfrm>
            <a:off x="1529481" y="9244648"/>
            <a:ext cx="3572146" cy="370614"/>
          </a:xfrm>
          <a:prstGeom prst="rect">
            <a:avLst/>
          </a:prstGeom>
        </p:spPr>
        <p:txBody>
          <a:bodyPr lIns="0" tIns="0" rIns="0" bIns="0" rtlCol="0" anchor="t">
            <a:spAutoFit/>
          </a:bodyPr>
          <a:lstStyle/>
          <a:p>
            <a:pPr algn="l">
              <a:lnSpc>
                <a:spcPts val="3220"/>
              </a:lnSpc>
              <a:spcBef>
                <a:spcPct val="0"/>
              </a:spcBef>
            </a:pPr>
            <a:r>
              <a:rPr lang="en-US" sz="2300" dirty="0">
                <a:solidFill>
                  <a:srgbClr val="E5E1DA"/>
                </a:solidFill>
                <a:latin typeface="Lato"/>
                <a:ea typeface="Lato"/>
                <a:cs typeface="Lato"/>
                <a:sym typeface="Lato"/>
              </a:rPr>
              <a:t>www.clalix.com </a:t>
            </a:r>
          </a:p>
        </p:txBody>
      </p:sp>
      <p:sp>
        <p:nvSpPr>
          <p:cNvPr id="13" name="TextBox 13"/>
          <p:cNvSpPr txBox="1"/>
          <p:nvPr/>
        </p:nvSpPr>
        <p:spPr>
          <a:xfrm>
            <a:off x="7773887" y="9244648"/>
            <a:ext cx="4316991" cy="370614"/>
          </a:xfrm>
          <a:prstGeom prst="rect">
            <a:avLst/>
          </a:prstGeom>
        </p:spPr>
        <p:txBody>
          <a:bodyPr wrap="square" lIns="0" tIns="0" rIns="0" bIns="0" rtlCol="0" anchor="t">
            <a:spAutoFit/>
          </a:bodyPr>
          <a:lstStyle/>
          <a:p>
            <a:pPr algn="l">
              <a:lnSpc>
                <a:spcPts val="3220"/>
              </a:lnSpc>
              <a:spcBef>
                <a:spcPct val="0"/>
              </a:spcBef>
            </a:pPr>
            <a:r>
              <a:rPr lang="en-US" sz="2300" dirty="0">
                <a:solidFill>
                  <a:srgbClr val="E5E1DA"/>
                </a:solidFill>
                <a:latin typeface="Lato"/>
                <a:ea typeface="Lato"/>
                <a:cs typeface="Lato"/>
                <a:sym typeface="Lato"/>
                <a:hlinkClick r:id="rId9"/>
              </a:rPr>
              <a:t>kinuthialawrence343@gmail.com</a:t>
            </a:r>
            <a:r>
              <a:rPr lang="en-US" sz="2300" dirty="0">
                <a:solidFill>
                  <a:srgbClr val="E5E1DA"/>
                </a:solidFill>
                <a:latin typeface="Lato"/>
                <a:ea typeface="Lato"/>
                <a:cs typeface="Lato"/>
                <a:sym typeface="Lato"/>
              </a:rPr>
              <a:t> </a:t>
            </a:r>
          </a:p>
        </p:txBody>
      </p:sp>
      <p:sp>
        <p:nvSpPr>
          <p:cNvPr id="14" name="TextBox 14"/>
          <p:cNvSpPr txBox="1"/>
          <p:nvPr/>
        </p:nvSpPr>
        <p:spPr>
          <a:xfrm>
            <a:off x="13451260" y="9244648"/>
            <a:ext cx="4316991" cy="370614"/>
          </a:xfrm>
          <a:prstGeom prst="rect">
            <a:avLst/>
          </a:prstGeom>
        </p:spPr>
        <p:txBody>
          <a:bodyPr lIns="0" tIns="0" rIns="0" bIns="0" rtlCol="0" anchor="t">
            <a:spAutoFit/>
          </a:bodyPr>
          <a:lstStyle/>
          <a:p>
            <a:pPr algn="l">
              <a:lnSpc>
                <a:spcPts val="3220"/>
              </a:lnSpc>
              <a:spcBef>
                <a:spcPct val="0"/>
              </a:spcBef>
            </a:pPr>
            <a:r>
              <a:rPr lang="en-US" sz="2300" dirty="0">
                <a:solidFill>
                  <a:srgbClr val="E5E1DA"/>
                </a:solidFill>
                <a:latin typeface="Lato"/>
                <a:ea typeface="Lato"/>
                <a:cs typeface="Lato"/>
                <a:sym typeface="Lato"/>
              </a:rPr>
              <a:t>Chuka, Kenya</a:t>
            </a:r>
          </a:p>
        </p:txBody>
      </p:sp>
      <p:sp>
        <p:nvSpPr>
          <p:cNvPr id="15" name="TextBox 15"/>
          <p:cNvSpPr txBox="1"/>
          <p:nvPr/>
        </p:nvSpPr>
        <p:spPr>
          <a:xfrm>
            <a:off x="928665" y="5417085"/>
            <a:ext cx="11411477" cy="831853"/>
          </a:xfrm>
          <a:prstGeom prst="rect">
            <a:avLst/>
          </a:prstGeom>
        </p:spPr>
        <p:txBody>
          <a:bodyPr lIns="0" tIns="0" rIns="0" bIns="0" rtlCol="0" anchor="t">
            <a:spAutoFit/>
          </a:bodyPr>
          <a:lstStyle/>
          <a:p>
            <a:pPr algn="l">
              <a:lnSpc>
                <a:spcPts val="6050"/>
              </a:lnSpc>
            </a:pPr>
            <a:r>
              <a:rPr lang="en-US" sz="5500">
                <a:solidFill>
                  <a:srgbClr val="FBF9F1"/>
                </a:solidFill>
                <a:latin typeface="Poppins"/>
                <a:ea typeface="Poppins"/>
                <a:cs typeface="Poppins"/>
                <a:sym typeface="Poppins"/>
              </a:rPr>
              <a:t>for your time and attention</a:t>
            </a:r>
          </a:p>
        </p:txBody>
      </p:sp>
      <p:sp>
        <p:nvSpPr>
          <p:cNvPr id="16" name="Freeform 16"/>
          <p:cNvSpPr/>
          <p:nvPr/>
        </p:nvSpPr>
        <p:spPr>
          <a:xfrm>
            <a:off x="928665" y="9258300"/>
            <a:ext cx="428625" cy="428625"/>
          </a:xfrm>
          <a:custGeom>
            <a:avLst/>
            <a:gdLst/>
            <a:ahLst/>
            <a:cxnLst/>
            <a:rect l="l" t="t" r="r" b="b"/>
            <a:pathLst>
              <a:path w="428625" h="428625">
                <a:moveTo>
                  <a:pt x="0" y="0"/>
                </a:moveTo>
                <a:lnTo>
                  <a:pt x="428625" y="0"/>
                </a:lnTo>
                <a:lnTo>
                  <a:pt x="428625" y="428625"/>
                </a:lnTo>
                <a:lnTo>
                  <a:pt x="0" y="428625"/>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438636" y="4802688"/>
            <a:ext cx="8729104" cy="681625"/>
            <a:chOff x="0" y="0"/>
            <a:chExt cx="2299023" cy="179523"/>
          </a:xfrm>
        </p:grpSpPr>
        <p:sp>
          <p:nvSpPr>
            <p:cNvPr id="3" name="Freeform 3"/>
            <p:cNvSpPr/>
            <p:nvPr/>
          </p:nvSpPr>
          <p:spPr>
            <a:xfrm>
              <a:off x="0" y="0"/>
              <a:ext cx="2299023" cy="179523"/>
            </a:xfrm>
            <a:custGeom>
              <a:avLst/>
              <a:gdLst/>
              <a:ahLst/>
              <a:cxnLst/>
              <a:rect l="l" t="t" r="r" b="b"/>
              <a:pathLst>
                <a:path w="2299023" h="1795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txBody>
            <a:bodyPr/>
            <a:lstStyle/>
            <a:p>
              <a:endParaRPr lang="en-US"/>
            </a:p>
          </p:txBody>
        </p:sp>
        <p:sp>
          <p:nvSpPr>
            <p:cNvPr id="4" name="TextBox 4"/>
            <p:cNvSpPr txBox="1"/>
            <p:nvPr/>
          </p:nvSpPr>
          <p:spPr>
            <a:xfrm>
              <a:off x="0" y="-38100"/>
              <a:ext cx="2299023" cy="21762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574588" y="92678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6" name="Freeform 6"/>
          <p:cNvSpPr/>
          <p:nvPr/>
        </p:nvSpPr>
        <p:spPr>
          <a:xfrm>
            <a:off x="8574588" y="4010041"/>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7" name="Freeform 7"/>
          <p:cNvSpPr/>
          <p:nvPr/>
        </p:nvSpPr>
        <p:spPr>
          <a:xfrm>
            <a:off x="8574588" y="7505560"/>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txBody>
          <a:bodyPr/>
          <a:lstStyle/>
          <a:p>
            <a:endParaRPr lang="en-US"/>
          </a:p>
        </p:txBody>
      </p:sp>
      <p:sp>
        <p:nvSpPr>
          <p:cNvPr id="8" name="Freeform 8"/>
          <p:cNvSpPr/>
          <p:nvPr/>
        </p:nvSpPr>
        <p:spPr>
          <a:xfrm>
            <a:off x="132280" y="4398064"/>
            <a:ext cx="896420" cy="896420"/>
          </a:xfrm>
          <a:custGeom>
            <a:avLst/>
            <a:gdLst/>
            <a:ahLst/>
            <a:cxnLst/>
            <a:rect l="l" t="t" r="r" b="b"/>
            <a:pathLst>
              <a:path w="896420" h="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9" name="Freeform 9"/>
          <p:cNvSpPr/>
          <p:nvPr/>
        </p:nvSpPr>
        <p:spPr>
          <a:xfrm rot="10435729">
            <a:off x="-427490" y="-4634055"/>
            <a:ext cx="7951775" cy="8527373"/>
          </a:xfrm>
          <a:custGeom>
            <a:avLst/>
            <a:gdLst/>
            <a:ahLst/>
            <a:cxnLst/>
            <a:rect l="l" t="t" r="r" b="b"/>
            <a:pathLst>
              <a:path w="7951775" h="8527373">
                <a:moveTo>
                  <a:pt x="0" y="0"/>
                </a:moveTo>
                <a:lnTo>
                  <a:pt x="7951775" y="0"/>
                </a:lnTo>
                <a:lnTo>
                  <a:pt x="7951775" y="8527373"/>
                </a:lnTo>
                <a:lnTo>
                  <a:pt x="0" y="8527373"/>
                </a:lnTo>
                <a:lnTo>
                  <a:pt x="0" y="0"/>
                </a:lnTo>
                <a:close/>
              </a:path>
            </a:pathLst>
          </a:custGeom>
          <a:blipFill>
            <a:blip r:embed="rId5"/>
            <a:stretch>
              <a:fillRect/>
            </a:stretch>
          </a:blipFill>
        </p:spPr>
        <p:txBody>
          <a:bodyPr/>
          <a:lstStyle/>
          <a:p>
            <a:endParaRPr lang="en-US"/>
          </a:p>
        </p:txBody>
      </p:sp>
      <p:sp>
        <p:nvSpPr>
          <p:cNvPr id="10" name="TextBox 10"/>
          <p:cNvSpPr txBox="1"/>
          <p:nvPr/>
        </p:nvSpPr>
        <p:spPr>
          <a:xfrm>
            <a:off x="9798106" y="869632"/>
            <a:ext cx="8108894" cy="404919"/>
          </a:xfrm>
          <a:prstGeom prst="rect">
            <a:avLst/>
          </a:prstGeom>
        </p:spPr>
        <p:txBody>
          <a:bodyPr wrap="square" lIns="0" tIns="0" rIns="0" bIns="0" rtlCol="0" anchor="t">
            <a:spAutoFit/>
          </a:bodyPr>
          <a:lstStyle/>
          <a:p>
            <a:pPr algn="l">
              <a:lnSpc>
                <a:spcPts val="3500"/>
              </a:lnSpc>
              <a:spcBef>
                <a:spcPct val="0"/>
              </a:spcBef>
            </a:pPr>
            <a:r>
              <a:rPr lang="en-US" sz="2500" b="1" dirty="0">
                <a:solidFill>
                  <a:srgbClr val="FFD944"/>
                </a:solidFill>
                <a:latin typeface="Lato Bold"/>
                <a:ea typeface="Lato Bold"/>
                <a:cs typeface="Lato Bold"/>
                <a:sym typeface="Lato Bold"/>
              </a:rPr>
              <a:t>Economic Barriers and Operational Inefficiency</a:t>
            </a:r>
          </a:p>
        </p:txBody>
      </p:sp>
      <p:sp>
        <p:nvSpPr>
          <p:cNvPr id="11" name="TextBox 11"/>
          <p:cNvSpPr txBox="1"/>
          <p:nvPr/>
        </p:nvSpPr>
        <p:spPr>
          <a:xfrm>
            <a:off x="9653446" y="1631944"/>
            <a:ext cx="8634554" cy="1846659"/>
          </a:xfrm>
          <a:prstGeom prst="rect">
            <a:avLst/>
          </a:prstGeom>
        </p:spPr>
        <p:txBody>
          <a:bodyPr wrap="square" lIns="0" tIns="0" rIns="0" bIns="0" rtlCol="0" anchor="t">
            <a:spAutoFit/>
          </a:bodyPr>
          <a:lstStyle/>
          <a:p>
            <a:r>
              <a:rPr lang="en-US" sz="2400" dirty="0">
                <a:solidFill>
                  <a:srgbClr val="FF0000"/>
                </a:solidFill>
              </a:rPr>
              <a:t>40% </a:t>
            </a:r>
            <a:r>
              <a:rPr lang="en-US" sz="2400" dirty="0">
                <a:solidFill>
                  <a:schemeClr val="bg1"/>
                </a:solidFill>
              </a:rPr>
              <a:t>of Kenyan households cannot afford the KES 2,500 upfront cylinder cost or the KES </a:t>
            </a:r>
            <a:r>
              <a:rPr lang="en-US" sz="2400" dirty="0">
                <a:solidFill>
                  <a:srgbClr val="FF0000"/>
                </a:solidFill>
              </a:rPr>
              <a:t>1,500</a:t>
            </a:r>
            <a:r>
              <a:rPr lang="en-US" sz="2400" dirty="0">
                <a:solidFill>
                  <a:schemeClr val="bg1"/>
                </a:solidFill>
              </a:rPr>
              <a:t> refill charges. Additionally, traditional LPG businesses operate reactively without demand prediction capabilities and lack usage analytics, creating supply chain inefficiencies and perpetuating affordability challenges.</a:t>
            </a:r>
          </a:p>
        </p:txBody>
      </p:sp>
      <p:sp>
        <p:nvSpPr>
          <p:cNvPr id="12" name="TextBox 12"/>
          <p:cNvSpPr txBox="1"/>
          <p:nvPr/>
        </p:nvSpPr>
        <p:spPr>
          <a:xfrm>
            <a:off x="1431888" y="4010041"/>
            <a:ext cx="5853180" cy="1762125"/>
          </a:xfrm>
          <a:prstGeom prst="rect">
            <a:avLst/>
          </a:prstGeom>
        </p:spPr>
        <p:txBody>
          <a:bodyPr lIns="0" tIns="0" rIns="0" bIns="0" rtlCol="0" anchor="t">
            <a:spAutoFit/>
          </a:bodyPr>
          <a:lstStyle/>
          <a:p>
            <a:pPr algn="l">
              <a:lnSpc>
                <a:spcPts val="6600"/>
              </a:lnSpc>
            </a:pPr>
            <a:r>
              <a:rPr lang="en-US" sz="6000" b="1" dirty="0">
                <a:solidFill>
                  <a:srgbClr val="FBF9F1"/>
                </a:solidFill>
                <a:latin typeface="Poppins Bold"/>
                <a:ea typeface="Poppins Bold"/>
                <a:cs typeface="Poppins Bold"/>
                <a:sym typeface="Poppins Bold"/>
              </a:rPr>
              <a:t>PROBLEM STATEMENT</a:t>
            </a:r>
          </a:p>
        </p:txBody>
      </p:sp>
      <p:sp>
        <p:nvSpPr>
          <p:cNvPr id="13" name="TextBox 13"/>
          <p:cNvSpPr txBox="1"/>
          <p:nvPr/>
        </p:nvSpPr>
        <p:spPr>
          <a:xfrm>
            <a:off x="9798106" y="3995893"/>
            <a:ext cx="7461194" cy="404919"/>
          </a:xfrm>
          <a:prstGeom prst="rect">
            <a:avLst/>
          </a:prstGeom>
        </p:spPr>
        <p:txBody>
          <a:bodyPr wrap="square" lIns="0" tIns="0" rIns="0" bIns="0" rtlCol="0" anchor="t">
            <a:spAutoFit/>
          </a:bodyPr>
          <a:lstStyle/>
          <a:p>
            <a:pPr algn="l">
              <a:lnSpc>
                <a:spcPts val="3500"/>
              </a:lnSpc>
              <a:spcBef>
                <a:spcPct val="0"/>
              </a:spcBef>
            </a:pPr>
            <a:r>
              <a:rPr lang="en-US" sz="2500" b="1" dirty="0">
                <a:solidFill>
                  <a:srgbClr val="FFD944"/>
                </a:solidFill>
                <a:latin typeface="Lato Bold"/>
                <a:ea typeface="Lato Bold"/>
                <a:cs typeface="Lato Bold"/>
                <a:sym typeface="Lato Bold"/>
              </a:rPr>
              <a:t>Health Crisis from Traditional Cooking Methods</a:t>
            </a:r>
          </a:p>
        </p:txBody>
      </p:sp>
      <p:sp>
        <p:nvSpPr>
          <p:cNvPr id="14" name="TextBox 14"/>
          <p:cNvSpPr txBox="1"/>
          <p:nvPr/>
        </p:nvSpPr>
        <p:spPr>
          <a:xfrm>
            <a:off x="9798106" y="4755988"/>
            <a:ext cx="7461194" cy="2203937"/>
          </a:xfrm>
          <a:prstGeom prst="rect">
            <a:avLst/>
          </a:prstGeom>
        </p:spPr>
        <p:txBody>
          <a:bodyPr lIns="0" tIns="0" rIns="0" bIns="0" rtlCol="0" anchor="t">
            <a:spAutoFit/>
          </a:bodyPr>
          <a:lstStyle/>
          <a:p>
            <a:pPr algn="l">
              <a:lnSpc>
                <a:spcPts val="2940"/>
              </a:lnSpc>
              <a:spcBef>
                <a:spcPct val="0"/>
              </a:spcBef>
            </a:pPr>
            <a:r>
              <a:rPr lang="en-US" sz="2400" dirty="0">
                <a:solidFill>
                  <a:srgbClr val="FF0000"/>
                </a:solidFill>
                <a:latin typeface="Lato"/>
                <a:ea typeface="Lato"/>
                <a:cs typeface="Lato"/>
                <a:sym typeface="Lato"/>
                <a:hlinkClick r:id="rId6"/>
              </a:rPr>
              <a:t>75% </a:t>
            </a:r>
            <a:r>
              <a:rPr lang="en-US" sz="2400" dirty="0">
                <a:solidFill>
                  <a:srgbClr val="E5E1DA"/>
                </a:solidFill>
                <a:latin typeface="Lato"/>
                <a:ea typeface="Lato"/>
                <a:cs typeface="Lato"/>
                <a:sym typeface="Lato"/>
                <a:hlinkClick r:id="rId6"/>
              </a:rPr>
              <a:t>of Kenyan households rely on charcoal</a:t>
            </a:r>
            <a:r>
              <a:rPr lang="en-US" sz="2400" dirty="0">
                <a:solidFill>
                  <a:srgbClr val="E5E1DA"/>
                </a:solidFill>
                <a:latin typeface="Lato"/>
                <a:ea typeface="Lato"/>
                <a:cs typeface="Lato"/>
                <a:sym typeface="Lato"/>
              </a:rPr>
              <a:t>, wood, or biomass fuels for cooking. According to Kenya Medical Research Institute (</a:t>
            </a:r>
            <a:r>
              <a:rPr lang="en-US" sz="2400" dirty="0">
                <a:solidFill>
                  <a:srgbClr val="FF0000"/>
                </a:solidFill>
                <a:latin typeface="Lato"/>
                <a:ea typeface="Lato"/>
                <a:cs typeface="Lato"/>
                <a:sym typeface="Lato"/>
              </a:rPr>
              <a:t>KEMRI</a:t>
            </a:r>
            <a:r>
              <a:rPr lang="en-US" sz="2400" dirty="0">
                <a:solidFill>
                  <a:srgbClr val="E5E1DA"/>
                </a:solidFill>
                <a:latin typeface="Lato"/>
                <a:ea typeface="Lato"/>
                <a:cs typeface="Lato"/>
                <a:sym typeface="Lato"/>
              </a:rPr>
              <a:t>), at least </a:t>
            </a:r>
            <a:r>
              <a:rPr lang="en-US" sz="2400" dirty="0">
                <a:solidFill>
                  <a:srgbClr val="FF0000"/>
                </a:solidFill>
                <a:latin typeface="Lato"/>
                <a:ea typeface="Lato"/>
                <a:cs typeface="Lato"/>
                <a:sym typeface="Lato"/>
              </a:rPr>
              <a:t>23,000</a:t>
            </a:r>
            <a:r>
              <a:rPr lang="en-US" sz="2400" dirty="0">
                <a:solidFill>
                  <a:srgbClr val="E5E1DA"/>
                </a:solidFill>
                <a:latin typeface="Lato"/>
                <a:ea typeface="Lato"/>
                <a:cs typeface="Lato"/>
                <a:sym typeface="Lato"/>
              </a:rPr>
              <a:t> Kenyans die yearly from household air pollution caused by these traditional cooking methods-  a critical public health emergency.</a:t>
            </a:r>
          </a:p>
        </p:txBody>
      </p:sp>
      <p:sp>
        <p:nvSpPr>
          <p:cNvPr id="15" name="TextBox 15"/>
          <p:cNvSpPr txBox="1"/>
          <p:nvPr/>
        </p:nvSpPr>
        <p:spPr>
          <a:xfrm>
            <a:off x="9798106" y="7491412"/>
            <a:ext cx="5199649" cy="404919"/>
          </a:xfrm>
          <a:prstGeom prst="rect">
            <a:avLst/>
          </a:prstGeom>
        </p:spPr>
        <p:txBody>
          <a:bodyPr lIns="0" tIns="0" rIns="0" bIns="0" rtlCol="0" anchor="t">
            <a:spAutoFit/>
          </a:bodyPr>
          <a:lstStyle/>
          <a:p>
            <a:pPr algn="l">
              <a:lnSpc>
                <a:spcPts val="3500"/>
              </a:lnSpc>
              <a:spcBef>
                <a:spcPct val="0"/>
              </a:spcBef>
            </a:pPr>
            <a:r>
              <a:rPr lang="en-US" sz="2500" b="1" dirty="0">
                <a:solidFill>
                  <a:srgbClr val="FFD944"/>
                </a:solidFill>
                <a:latin typeface="Lato Bold"/>
                <a:ea typeface="Lato Bold"/>
                <a:cs typeface="Lato Bold"/>
                <a:sym typeface="Lato Bold"/>
              </a:rPr>
              <a:t>Safety Gaps in LPG Infrastructure</a:t>
            </a:r>
          </a:p>
        </p:txBody>
      </p:sp>
      <p:sp>
        <p:nvSpPr>
          <p:cNvPr id="16" name="TextBox 16"/>
          <p:cNvSpPr txBox="1"/>
          <p:nvPr/>
        </p:nvSpPr>
        <p:spPr>
          <a:xfrm>
            <a:off x="9798106" y="8251507"/>
            <a:ext cx="7461194" cy="1823897"/>
          </a:xfrm>
          <a:prstGeom prst="rect">
            <a:avLst/>
          </a:prstGeom>
        </p:spPr>
        <p:txBody>
          <a:bodyPr lIns="0" tIns="0" rIns="0" bIns="0" rtlCol="0" anchor="t">
            <a:spAutoFit/>
          </a:bodyPr>
          <a:lstStyle/>
          <a:p>
            <a:pPr algn="l">
              <a:lnSpc>
                <a:spcPts val="2940"/>
              </a:lnSpc>
              <a:spcBef>
                <a:spcPct val="0"/>
              </a:spcBef>
            </a:pPr>
            <a:r>
              <a:rPr lang="en-US" sz="2400" dirty="0">
                <a:solidFill>
                  <a:srgbClr val="E5E1DA"/>
                </a:solidFill>
                <a:latin typeface="Lato"/>
                <a:ea typeface="Lato"/>
                <a:cs typeface="Lato"/>
                <a:sym typeface="Lato"/>
              </a:rPr>
              <a:t>Though specific data on LPG explosions and injuries remains unpublished, reported cases indicate poor monitoring and regulatory oversight. The absence of comprehensive safety tracking creates significant risks for consumers transitioning to LPG alternatives.</a:t>
            </a:r>
          </a:p>
        </p:txBody>
      </p:sp>
      <p:grpSp>
        <p:nvGrpSpPr>
          <p:cNvPr id="18" name="Group 13">
            <a:extLst>
              <a:ext uri="{FF2B5EF4-FFF2-40B4-BE49-F238E27FC236}">
                <a16:creationId xmlns:a16="http://schemas.microsoft.com/office/drawing/2014/main" id="{363D644C-1F37-1BB3-E059-5B7C5E4686CC}"/>
              </a:ext>
            </a:extLst>
          </p:cNvPr>
          <p:cNvGrpSpPr/>
          <p:nvPr/>
        </p:nvGrpSpPr>
        <p:grpSpPr>
          <a:xfrm>
            <a:off x="57967" y="7195478"/>
            <a:ext cx="7894963" cy="2901021"/>
            <a:chOff x="0" y="0"/>
            <a:chExt cx="1797245" cy="556262"/>
          </a:xfrm>
        </p:grpSpPr>
        <p:sp>
          <p:nvSpPr>
            <p:cNvPr id="19" name="Freeform 14">
              <a:extLst>
                <a:ext uri="{FF2B5EF4-FFF2-40B4-BE49-F238E27FC236}">
                  <a16:creationId xmlns:a16="http://schemas.microsoft.com/office/drawing/2014/main" id="{50AA2714-122A-225D-8993-D89633CA72FE}"/>
                </a:ext>
              </a:extLst>
            </p:cNvPr>
            <p:cNvSpPr/>
            <p:nvPr/>
          </p:nvSpPr>
          <p:spPr>
            <a:xfrm>
              <a:off x="0" y="0"/>
              <a:ext cx="1797245" cy="556262"/>
            </a:xfrm>
            <a:custGeom>
              <a:avLst/>
              <a:gdLst/>
              <a:ahLst/>
              <a:cxnLst/>
              <a:rect l="l" t="t" r="r" b="b"/>
              <a:pathLst>
                <a:path w="1797245" h="556262">
                  <a:moveTo>
                    <a:pt x="22691" y="0"/>
                  </a:moveTo>
                  <a:lnTo>
                    <a:pt x="1774554" y="0"/>
                  </a:lnTo>
                  <a:cubicBezTo>
                    <a:pt x="1787086" y="0"/>
                    <a:pt x="1797245" y="10159"/>
                    <a:pt x="1797245" y="22691"/>
                  </a:cubicBezTo>
                  <a:lnTo>
                    <a:pt x="1797245" y="533571"/>
                  </a:lnTo>
                  <a:cubicBezTo>
                    <a:pt x="1797245" y="546103"/>
                    <a:pt x="1787086" y="556262"/>
                    <a:pt x="1774554" y="556262"/>
                  </a:cubicBezTo>
                  <a:lnTo>
                    <a:pt x="22691" y="556262"/>
                  </a:lnTo>
                  <a:cubicBezTo>
                    <a:pt x="10159" y="556262"/>
                    <a:pt x="0" y="546103"/>
                    <a:pt x="0" y="533571"/>
                  </a:cubicBezTo>
                  <a:lnTo>
                    <a:pt x="0" y="22691"/>
                  </a:lnTo>
                  <a:cubicBezTo>
                    <a:pt x="0" y="10159"/>
                    <a:pt x="10159" y="0"/>
                    <a:pt x="22691" y="0"/>
                  </a:cubicBezTo>
                  <a:close/>
                </a:path>
              </a:pathLst>
            </a:custGeom>
            <a:solidFill>
              <a:srgbClr val="FFD944"/>
            </a:solidFill>
            <a:ln w="38100" cap="sq">
              <a:solidFill>
                <a:srgbClr val="FFD944"/>
              </a:solidFill>
              <a:prstDash val="solid"/>
              <a:miter/>
            </a:ln>
          </p:spPr>
          <p:txBody>
            <a:bodyPr/>
            <a:lstStyle/>
            <a:p>
              <a:endParaRPr lang="en-US"/>
            </a:p>
          </p:txBody>
        </p:sp>
        <p:sp>
          <p:nvSpPr>
            <p:cNvPr id="20" name="TextBox 15">
              <a:extLst>
                <a:ext uri="{FF2B5EF4-FFF2-40B4-BE49-F238E27FC236}">
                  <a16:creationId xmlns:a16="http://schemas.microsoft.com/office/drawing/2014/main" id="{13CD6D4D-1CB4-C168-15CF-F201D1C118AD}"/>
                </a:ext>
              </a:extLst>
            </p:cNvPr>
            <p:cNvSpPr txBox="1"/>
            <p:nvPr/>
          </p:nvSpPr>
          <p:spPr>
            <a:xfrm>
              <a:off x="0" y="-38100"/>
              <a:ext cx="1797245" cy="594362"/>
            </a:xfrm>
            <a:prstGeom prst="rect">
              <a:avLst/>
            </a:prstGeom>
          </p:spPr>
          <p:txBody>
            <a:bodyPr lIns="50800" tIns="50800" rIns="50800" bIns="50800" rtlCol="0" anchor="ctr"/>
            <a:lstStyle/>
            <a:p>
              <a:pPr algn="ctr">
                <a:lnSpc>
                  <a:spcPts val="2659"/>
                </a:lnSpc>
              </a:pPr>
              <a:endParaRPr/>
            </a:p>
          </p:txBody>
        </p:sp>
      </p:grpSp>
      <p:sp>
        <p:nvSpPr>
          <p:cNvPr id="22" name="TextBox 21">
            <a:extLst>
              <a:ext uri="{FF2B5EF4-FFF2-40B4-BE49-F238E27FC236}">
                <a16:creationId xmlns:a16="http://schemas.microsoft.com/office/drawing/2014/main" id="{A74FA7DD-F0D0-3D05-0D10-FCF229FEB369}"/>
              </a:ext>
            </a:extLst>
          </p:cNvPr>
          <p:cNvSpPr txBox="1"/>
          <p:nvPr/>
        </p:nvSpPr>
        <p:spPr>
          <a:xfrm>
            <a:off x="132280" y="7195478"/>
            <a:ext cx="7563920" cy="1077218"/>
          </a:xfrm>
          <a:prstGeom prst="rect">
            <a:avLst/>
          </a:prstGeom>
          <a:noFill/>
        </p:spPr>
        <p:txBody>
          <a:bodyPr wrap="square" rtlCol="0">
            <a:spAutoFit/>
          </a:bodyPr>
          <a:lstStyle/>
          <a:p>
            <a:r>
              <a:rPr lang="en-US" sz="3200" b="1" dirty="0"/>
              <a:t>MILLIONS NEED CLEAN ENERGY BUT CAN’T ACCESS IT AFFORDABLY OR SAGE</a:t>
            </a:r>
          </a:p>
        </p:txBody>
      </p:sp>
      <p:sp>
        <p:nvSpPr>
          <p:cNvPr id="23" name="TextBox 22">
            <a:extLst>
              <a:ext uri="{FF2B5EF4-FFF2-40B4-BE49-F238E27FC236}">
                <a16:creationId xmlns:a16="http://schemas.microsoft.com/office/drawing/2014/main" id="{5C44EB20-093C-3114-0598-8CB2F81E6E7D}"/>
              </a:ext>
            </a:extLst>
          </p:cNvPr>
          <p:cNvSpPr txBox="1"/>
          <p:nvPr/>
        </p:nvSpPr>
        <p:spPr>
          <a:xfrm>
            <a:off x="132280" y="8724900"/>
            <a:ext cx="7812640" cy="954107"/>
          </a:xfrm>
          <a:prstGeom prst="rect">
            <a:avLst/>
          </a:prstGeom>
          <a:noFill/>
        </p:spPr>
        <p:txBody>
          <a:bodyPr wrap="square" rtlCol="0">
            <a:spAutoFit/>
          </a:bodyPr>
          <a:lstStyle/>
          <a:p>
            <a:r>
              <a:rPr lang="en-US" sz="2800" dirty="0"/>
              <a:t>When you can’t afford 4000, you can’t cook safely. </a:t>
            </a:r>
          </a:p>
          <a:p>
            <a:pPr algn="ctr"/>
            <a:r>
              <a:rPr lang="en-US" sz="2800" b="1" dirty="0">
                <a:solidFill>
                  <a:srgbClr val="FF0000"/>
                </a:solidFill>
              </a:rPr>
              <a:t>THAT’S UNACCEPTABLE.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AC957109-99BE-5F0C-2140-A16660FF3ABB}"/>
              </a:ext>
            </a:extLst>
          </p:cNvPr>
          <p:cNvPicPr>
            <a:picLocks noChangeAspect="1"/>
          </p:cNvPicPr>
          <p:nvPr/>
        </p:nvPicPr>
        <p:blipFill>
          <a:blip r:embed="rId2"/>
          <a:stretch>
            <a:fillRect/>
          </a:stretch>
        </p:blipFill>
        <p:spPr>
          <a:xfrm>
            <a:off x="7967287" y="122655"/>
            <a:ext cx="5709351" cy="2955952"/>
          </a:xfrm>
          <a:prstGeom prst="rect">
            <a:avLst/>
          </a:prstGeom>
        </p:spPr>
      </p:pic>
      <p:sp>
        <p:nvSpPr>
          <p:cNvPr id="2" name="Freeform 2"/>
          <p:cNvSpPr/>
          <p:nvPr/>
        </p:nvSpPr>
        <p:spPr>
          <a:xfrm rot="-10800000">
            <a:off x="-6224821" y="-264342"/>
            <a:ext cx="9744477" cy="7040385"/>
          </a:xfrm>
          <a:custGeom>
            <a:avLst/>
            <a:gdLst/>
            <a:ahLst/>
            <a:cxnLst/>
            <a:rect l="l" t="t" r="r" b="b"/>
            <a:pathLst>
              <a:path w="9744477" h="7040385">
                <a:moveTo>
                  <a:pt x="0" y="0"/>
                </a:moveTo>
                <a:lnTo>
                  <a:pt x="9744477" y="0"/>
                </a:lnTo>
                <a:lnTo>
                  <a:pt x="9744477" y="7040385"/>
                </a:lnTo>
                <a:lnTo>
                  <a:pt x="0" y="7040385"/>
                </a:lnTo>
                <a:lnTo>
                  <a:pt x="0" y="0"/>
                </a:lnTo>
                <a:close/>
              </a:path>
            </a:pathLst>
          </a:custGeom>
          <a:blipFill>
            <a:blip r:embed="rId3"/>
            <a:stretch>
              <a:fillRect/>
            </a:stretch>
          </a:blipFill>
        </p:spPr>
        <p:txBody>
          <a:bodyPr/>
          <a:lstStyle/>
          <a:p>
            <a:endParaRPr lang="en-US"/>
          </a:p>
        </p:txBody>
      </p:sp>
      <p:sp>
        <p:nvSpPr>
          <p:cNvPr id="6" name="Freeform 6"/>
          <p:cNvSpPr/>
          <p:nvPr/>
        </p:nvSpPr>
        <p:spPr>
          <a:xfrm>
            <a:off x="6777204" y="4910099"/>
            <a:ext cx="717254" cy="722674"/>
          </a:xfrm>
          <a:custGeom>
            <a:avLst/>
            <a:gdLst/>
            <a:ahLst/>
            <a:cxnLst/>
            <a:rect l="l" t="t" r="r" b="b"/>
            <a:pathLst>
              <a:path w="717254" h="722674">
                <a:moveTo>
                  <a:pt x="0" y="0"/>
                </a:moveTo>
                <a:lnTo>
                  <a:pt x="717254" y="0"/>
                </a:lnTo>
                <a:lnTo>
                  <a:pt x="717254" y="722674"/>
                </a:lnTo>
                <a:lnTo>
                  <a:pt x="0" y="722674"/>
                </a:lnTo>
                <a:lnTo>
                  <a:pt x="0" y="0"/>
                </a:lnTo>
                <a:close/>
              </a:path>
            </a:pathLst>
          </a:custGeom>
          <a:blipFill>
            <a:blip r:embed="rId4"/>
            <a:stretch>
              <a:fillRect/>
            </a:stretch>
          </a:blipFill>
        </p:spPr>
        <p:txBody>
          <a:bodyPr/>
          <a:lstStyle/>
          <a:p>
            <a:endParaRPr lang="en-US"/>
          </a:p>
        </p:txBody>
      </p:sp>
      <p:sp>
        <p:nvSpPr>
          <p:cNvPr id="7" name="Freeform 7"/>
          <p:cNvSpPr/>
          <p:nvPr/>
        </p:nvSpPr>
        <p:spPr>
          <a:xfrm>
            <a:off x="7135831" y="4682845"/>
            <a:ext cx="1256063" cy="1359911"/>
          </a:xfrm>
          <a:custGeom>
            <a:avLst/>
            <a:gdLst/>
            <a:ahLst/>
            <a:cxnLst/>
            <a:rect l="l" t="t" r="r" b="b"/>
            <a:pathLst>
              <a:path w="1256063" h="1359911">
                <a:moveTo>
                  <a:pt x="0" y="0"/>
                </a:moveTo>
                <a:lnTo>
                  <a:pt x="1256063" y="0"/>
                </a:lnTo>
                <a:lnTo>
                  <a:pt x="1256063" y="1359911"/>
                </a:lnTo>
                <a:lnTo>
                  <a:pt x="0" y="135991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Freeform 9"/>
          <p:cNvSpPr/>
          <p:nvPr/>
        </p:nvSpPr>
        <p:spPr>
          <a:xfrm>
            <a:off x="12793873" y="4910099"/>
            <a:ext cx="717254" cy="722674"/>
          </a:xfrm>
          <a:custGeom>
            <a:avLst/>
            <a:gdLst/>
            <a:ahLst/>
            <a:cxnLst/>
            <a:rect l="l" t="t" r="r" b="b"/>
            <a:pathLst>
              <a:path w="717254" h="722674">
                <a:moveTo>
                  <a:pt x="0" y="0"/>
                </a:moveTo>
                <a:lnTo>
                  <a:pt x="717254" y="0"/>
                </a:lnTo>
                <a:lnTo>
                  <a:pt x="717254" y="722674"/>
                </a:lnTo>
                <a:lnTo>
                  <a:pt x="0" y="722674"/>
                </a:lnTo>
                <a:lnTo>
                  <a:pt x="0" y="0"/>
                </a:lnTo>
                <a:close/>
              </a:path>
            </a:pathLst>
          </a:custGeom>
          <a:blipFill>
            <a:blip r:embed="rId4"/>
            <a:stretch>
              <a:fillRect/>
            </a:stretch>
          </a:blipFill>
        </p:spPr>
        <p:txBody>
          <a:bodyPr/>
          <a:lstStyle/>
          <a:p>
            <a:endParaRPr lang="en-US"/>
          </a:p>
        </p:txBody>
      </p:sp>
      <p:sp>
        <p:nvSpPr>
          <p:cNvPr id="10" name="Freeform 10"/>
          <p:cNvSpPr/>
          <p:nvPr/>
        </p:nvSpPr>
        <p:spPr>
          <a:xfrm>
            <a:off x="13152500" y="4792769"/>
            <a:ext cx="1504361" cy="1249988"/>
          </a:xfrm>
          <a:custGeom>
            <a:avLst/>
            <a:gdLst/>
            <a:ahLst/>
            <a:cxnLst/>
            <a:rect l="l" t="t" r="r" b="b"/>
            <a:pathLst>
              <a:path w="1504361" h="1249988">
                <a:moveTo>
                  <a:pt x="0" y="0"/>
                </a:moveTo>
                <a:lnTo>
                  <a:pt x="1504361" y="0"/>
                </a:lnTo>
                <a:lnTo>
                  <a:pt x="1504361" y="1249987"/>
                </a:lnTo>
                <a:lnTo>
                  <a:pt x="0" y="124998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1" name="TextBox 11"/>
          <p:cNvSpPr txBox="1"/>
          <p:nvPr/>
        </p:nvSpPr>
        <p:spPr>
          <a:xfrm>
            <a:off x="462851" y="6414231"/>
            <a:ext cx="5709350" cy="404919"/>
          </a:xfrm>
          <a:prstGeom prst="rect">
            <a:avLst/>
          </a:prstGeom>
        </p:spPr>
        <p:txBody>
          <a:bodyPr wrap="square" lIns="0" tIns="0" rIns="0" bIns="0" rtlCol="0" anchor="t">
            <a:spAutoFit/>
          </a:bodyPr>
          <a:lstStyle/>
          <a:p>
            <a:pPr algn="l">
              <a:lnSpc>
                <a:spcPts val="3499"/>
              </a:lnSpc>
              <a:spcBef>
                <a:spcPct val="0"/>
              </a:spcBef>
            </a:pPr>
            <a:r>
              <a:rPr lang="en-US" sz="2499" b="1" dirty="0">
                <a:solidFill>
                  <a:srgbClr val="FBF9F1"/>
                </a:solidFill>
                <a:latin typeface="Lato Bold"/>
                <a:ea typeface="Lato Bold"/>
                <a:cs typeface="Lato Bold"/>
                <a:sym typeface="Lato Bold"/>
              </a:rPr>
              <a:t>Smart IoT Meter: Affordability &amp; Safety</a:t>
            </a:r>
          </a:p>
        </p:txBody>
      </p:sp>
      <p:sp>
        <p:nvSpPr>
          <p:cNvPr id="12" name="TextBox 12"/>
          <p:cNvSpPr txBox="1"/>
          <p:nvPr/>
        </p:nvSpPr>
        <p:spPr>
          <a:xfrm>
            <a:off x="155531" y="7208393"/>
            <a:ext cx="6099463" cy="1942968"/>
          </a:xfrm>
          <a:prstGeom prst="rect">
            <a:avLst/>
          </a:prstGeom>
        </p:spPr>
        <p:txBody>
          <a:bodyPr wrap="square" lIns="0" tIns="0" rIns="0" bIns="0" rtlCol="0" anchor="t">
            <a:spAutoFit/>
          </a:bodyPr>
          <a:lstStyle/>
          <a:p>
            <a:pPr marL="342900" indent="-342900">
              <a:lnSpc>
                <a:spcPts val="3080"/>
              </a:lnSpc>
              <a:spcBef>
                <a:spcPct val="0"/>
              </a:spcBef>
              <a:buFontTx/>
              <a:buChar char="-"/>
            </a:pPr>
            <a:r>
              <a:rPr lang="en-US" sz="2000" dirty="0">
                <a:solidFill>
                  <a:srgbClr val="E5E1DA"/>
                </a:solidFill>
                <a:latin typeface="Lato"/>
                <a:ea typeface="Lato"/>
                <a:cs typeface="Lato"/>
                <a:sym typeface="Lato"/>
              </a:rPr>
              <a:t>Leak detection</a:t>
            </a:r>
          </a:p>
          <a:p>
            <a:pPr marL="342900" indent="-342900">
              <a:lnSpc>
                <a:spcPts val="3080"/>
              </a:lnSpc>
              <a:spcBef>
                <a:spcPct val="0"/>
              </a:spcBef>
              <a:buFontTx/>
              <a:buChar char="-"/>
            </a:pPr>
            <a:r>
              <a:rPr lang="en-US" sz="2000" dirty="0">
                <a:solidFill>
                  <a:srgbClr val="E5E1DA"/>
                </a:solidFill>
                <a:latin typeface="Lato"/>
                <a:ea typeface="Lato"/>
                <a:cs typeface="Lato"/>
                <a:sym typeface="Lato"/>
              </a:rPr>
              <a:t>Pay from KES 50 vs KES 2,500 cylinder upfront</a:t>
            </a:r>
          </a:p>
          <a:p>
            <a:pPr marL="342900" indent="-342900">
              <a:lnSpc>
                <a:spcPts val="3080"/>
              </a:lnSpc>
              <a:spcBef>
                <a:spcPct val="0"/>
              </a:spcBef>
              <a:buFontTx/>
              <a:buChar char="-"/>
            </a:pPr>
            <a:r>
              <a:rPr lang="en-US" sz="2000" dirty="0">
                <a:solidFill>
                  <a:srgbClr val="E5E1DA"/>
                </a:solidFill>
                <a:latin typeface="Lato"/>
                <a:ea typeface="Lato"/>
                <a:cs typeface="Lato"/>
                <a:sym typeface="Lato"/>
              </a:rPr>
              <a:t>Real-time consumption monitoring prevents waste</a:t>
            </a:r>
          </a:p>
          <a:p>
            <a:pPr marL="342900" indent="-342900">
              <a:lnSpc>
                <a:spcPts val="3080"/>
              </a:lnSpc>
              <a:spcBef>
                <a:spcPct val="0"/>
              </a:spcBef>
              <a:buFontTx/>
              <a:buChar char="-"/>
            </a:pPr>
            <a:r>
              <a:rPr lang="en-US" sz="2000" dirty="0">
                <a:solidFill>
                  <a:srgbClr val="E5E1DA"/>
                </a:solidFill>
                <a:latin typeface="Lato"/>
                <a:ea typeface="Lato"/>
                <a:cs typeface="Lato"/>
                <a:sym typeface="Lato"/>
              </a:rPr>
              <a:t>M-Pesa/Airtel integration for seamless top-ups</a:t>
            </a:r>
          </a:p>
          <a:p>
            <a:pPr marL="342900" indent="-342900">
              <a:lnSpc>
                <a:spcPts val="3080"/>
              </a:lnSpc>
              <a:spcBef>
                <a:spcPct val="0"/>
              </a:spcBef>
              <a:buFontTx/>
              <a:buChar char="-"/>
            </a:pPr>
            <a:r>
              <a:rPr lang="en-US" sz="2000" dirty="0">
                <a:solidFill>
                  <a:srgbClr val="E5E1DA"/>
                </a:solidFill>
                <a:latin typeface="Lato"/>
                <a:ea typeface="Lato"/>
                <a:cs typeface="Lato"/>
                <a:sym typeface="Lato"/>
              </a:rPr>
              <a:t>Automatic shutoff prevents unexpected outages</a:t>
            </a:r>
          </a:p>
        </p:txBody>
      </p:sp>
      <p:sp>
        <p:nvSpPr>
          <p:cNvPr id="13" name="TextBox 13"/>
          <p:cNvSpPr txBox="1"/>
          <p:nvPr/>
        </p:nvSpPr>
        <p:spPr>
          <a:xfrm>
            <a:off x="1828346" y="16783"/>
            <a:ext cx="5709351" cy="2543004"/>
          </a:xfrm>
          <a:prstGeom prst="rect">
            <a:avLst/>
          </a:prstGeom>
        </p:spPr>
        <p:txBody>
          <a:bodyPr wrap="square" lIns="0" tIns="0" rIns="0" bIns="0" rtlCol="0" anchor="t">
            <a:spAutoFit/>
          </a:bodyPr>
          <a:lstStyle/>
          <a:p>
            <a:pPr algn="ctr">
              <a:lnSpc>
                <a:spcPts val="6600"/>
              </a:lnSpc>
            </a:pPr>
            <a:r>
              <a:rPr lang="en-US" sz="6000" b="1" dirty="0">
                <a:solidFill>
                  <a:srgbClr val="FBF9F1"/>
                </a:solidFill>
                <a:latin typeface="Poppins Bold"/>
                <a:ea typeface="Poppins Bold"/>
                <a:cs typeface="Poppins Bold"/>
                <a:sym typeface="Poppins Bold"/>
              </a:rPr>
              <a:t>OUR INNOVATIVE SOLUTIONS</a:t>
            </a:r>
          </a:p>
        </p:txBody>
      </p:sp>
      <p:sp>
        <p:nvSpPr>
          <p:cNvPr id="14" name="TextBox 14"/>
          <p:cNvSpPr txBox="1"/>
          <p:nvPr/>
        </p:nvSpPr>
        <p:spPr>
          <a:xfrm>
            <a:off x="6777204" y="6422437"/>
            <a:ext cx="4994576" cy="413126"/>
          </a:xfrm>
          <a:prstGeom prst="rect">
            <a:avLst/>
          </a:prstGeom>
        </p:spPr>
        <p:txBody>
          <a:bodyPr wrap="square" lIns="0" tIns="0" rIns="0" bIns="0" rtlCol="0" anchor="t">
            <a:spAutoFit/>
          </a:bodyPr>
          <a:lstStyle/>
          <a:p>
            <a:pPr>
              <a:lnSpc>
                <a:spcPts val="3499"/>
              </a:lnSpc>
              <a:spcBef>
                <a:spcPct val="0"/>
              </a:spcBef>
            </a:pPr>
            <a:r>
              <a:rPr lang="en-US" sz="2800" dirty="0">
                <a:solidFill>
                  <a:srgbClr val="E5E1DA"/>
                </a:solidFill>
                <a:latin typeface="Lato"/>
                <a:ea typeface="Lato"/>
                <a:cs typeface="Lato"/>
                <a:sym typeface="Lato"/>
              </a:rPr>
              <a:t>Mobile Consumer App / USSD</a:t>
            </a:r>
            <a:endParaRPr lang="en-US" sz="2499" b="1" dirty="0">
              <a:solidFill>
                <a:srgbClr val="FBF9F1"/>
              </a:solidFill>
              <a:latin typeface="Lato Bold"/>
              <a:ea typeface="Lato Bold"/>
              <a:cs typeface="Lato Bold"/>
              <a:sym typeface="Lato Bold"/>
            </a:endParaRPr>
          </a:p>
        </p:txBody>
      </p:sp>
      <p:sp>
        <p:nvSpPr>
          <p:cNvPr id="15" name="TextBox 15"/>
          <p:cNvSpPr txBox="1"/>
          <p:nvPr/>
        </p:nvSpPr>
        <p:spPr>
          <a:xfrm>
            <a:off x="6442197" y="7193026"/>
            <a:ext cx="5857155" cy="1823897"/>
          </a:xfrm>
          <a:prstGeom prst="rect">
            <a:avLst/>
          </a:prstGeom>
        </p:spPr>
        <p:txBody>
          <a:bodyPr wrap="square" lIns="0" tIns="0" rIns="0" bIns="0" rtlCol="0" anchor="t">
            <a:spAutoFit/>
          </a:bodyPr>
          <a:lstStyle/>
          <a:p>
            <a:pPr marL="342900" indent="-342900" algn="l">
              <a:lnSpc>
                <a:spcPts val="2940"/>
              </a:lnSpc>
              <a:spcBef>
                <a:spcPct val="0"/>
              </a:spcBef>
              <a:buFontTx/>
              <a:buChar char="-"/>
            </a:pPr>
            <a:r>
              <a:rPr lang="en-US" sz="2100" dirty="0">
                <a:solidFill>
                  <a:srgbClr val="E5E1DA"/>
                </a:solidFill>
                <a:latin typeface="Lato"/>
                <a:ea typeface="Lato"/>
                <a:cs typeface="Lato"/>
                <a:sym typeface="Lato"/>
              </a:rPr>
              <a:t>Real-time leak detection and emergency alerts</a:t>
            </a:r>
          </a:p>
          <a:p>
            <a:pPr marL="342900" indent="-342900" algn="l">
              <a:lnSpc>
                <a:spcPts val="2940"/>
              </a:lnSpc>
              <a:spcBef>
                <a:spcPct val="0"/>
              </a:spcBef>
              <a:buFontTx/>
              <a:buChar char="-"/>
            </a:pPr>
            <a:r>
              <a:rPr lang="en-US" sz="2100" dirty="0">
                <a:solidFill>
                  <a:srgbClr val="E5E1DA"/>
                </a:solidFill>
                <a:latin typeface="Lato"/>
                <a:ea typeface="Lato"/>
                <a:cs typeface="Lato"/>
                <a:sym typeface="Lato"/>
              </a:rPr>
              <a:t>Family monitoring dashboard for usage tracking</a:t>
            </a:r>
          </a:p>
          <a:p>
            <a:pPr marL="342900" indent="-342900" algn="l">
              <a:lnSpc>
                <a:spcPts val="2940"/>
              </a:lnSpc>
              <a:spcBef>
                <a:spcPct val="0"/>
              </a:spcBef>
              <a:buFontTx/>
              <a:buChar char="-"/>
            </a:pPr>
            <a:r>
              <a:rPr lang="en-US" sz="2100" dirty="0">
                <a:solidFill>
                  <a:srgbClr val="E5E1DA"/>
                </a:solidFill>
                <a:latin typeface="Lato"/>
                <a:ea typeface="Lato"/>
                <a:cs typeface="Lato"/>
                <a:sym typeface="Lato"/>
              </a:rPr>
              <a:t>Usage analytics and budgeting insights</a:t>
            </a:r>
          </a:p>
          <a:p>
            <a:pPr marL="342900" indent="-342900" algn="l">
              <a:lnSpc>
                <a:spcPts val="2940"/>
              </a:lnSpc>
              <a:spcBef>
                <a:spcPct val="0"/>
              </a:spcBef>
              <a:buFontTx/>
              <a:buChar char="-"/>
            </a:pPr>
            <a:r>
              <a:rPr lang="en-US" sz="2100" dirty="0">
                <a:solidFill>
                  <a:srgbClr val="E5E1DA"/>
                </a:solidFill>
                <a:latin typeface="Lato"/>
                <a:ea typeface="Lato"/>
                <a:cs typeface="Lato"/>
                <a:sym typeface="Lato"/>
              </a:rPr>
              <a:t>Emergency GPS button for instant response</a:t>
            </a:r>
          </a:p>
        </p:txBody>
      </p:sp>
      <p:sp>
        <p:nvSpPr>
          <p:cNvPr id="16" name="TextBox 16"/>
          <p:cNvSpPr txBox="1"/>
          <p:nvPr/>
        </p:nvSpPr>
        <p:spPr>
          <a:xfrm>
            <a:off x="12793873" y="6414231"/>
            <a:ext cx="4733593" cy="404919"/>
          </a:xfrm>
          <a:prstGeom prst="rect">
            <a:avLst/>
          </a:prstGeom>
        </p:spPr>
        <p:txBody>
          <a:bodyPr lIns="0" tIns="0" rIns="0" bIns="0" rtlCol="0" anchor="t">
            <a:spAutoFit/>
          </a:bodyPr>
          <a:lstStyle/>
          <a:p>
            <a:pPr algn="l">
              <a:lnSpc>
                <a:spcPts val="3499"/>
              </a:lnSpc>
              <a:spcBef>
                <a:spcPct val="0"/>
              </a:spcBef>
            </a:pPr>
            <a:r>
              <a:rPr lang="en-US" sz="2499" b="1" dirty="0">
                <a:solidFill>
                  <a:srgbClr val="FBF9F1"/>
                </a:solidFill>
                <a:latin typeface="Lato Bold"/>
                <a:ea typeface="Lato Bold"/>
                <a:cs typeface="Lato Bold"/>
                <a:sym typeface="Lato Bold"/>
              </a:rPr>
              <a:t>Operations Dashboard </a:t>
            </a:r>
          </a:p>
        </p:txBody>
      </p:sp>
      <p:sp>
        <p:nvSpPr>
          <p:cNvPr id="17" name="TextBox 17"/>
          <p:cNvSpPr txBox="1"/>
          <p:nvPr/>
        </p:nvSpPr>
        <p:spPr>
          <a:xfrm>
            <a:off x="12412475" y="7175257"/>
            <a:ext cx="6099462" cy="1942968"/>
          </a:xfrm>
          <a:prstGeom prst="rect">
            <a:avLst/>
          </a:prstGeom>
        </p:spPr>
        <p:txBody>
          <a:bodyPr wrap="square" lIns="0" tIns="0" rIns="0" bIns="0" rtlCol="0" anchor="t">
            <a:spAutoFit/>
          </a:bodyPr>
          <a:lstStyle/>
          <a:p>
            <a:pPr marL="342900" indent="-342900">
              <a:lnSpc>
                <a:spcPts val="3080"/>
              </a:lnSpc>
              <a:spcBef>
                <a:spcPct val="0"/>
              </a:spcBef>
              <a:buFontTx/>
              <a:buChar char="-"/>
            </a:pPr>
            <a:r>
              <a:rPr lang="en-US" sz="2000" dirty="0">
                <a:solidFill>
                  <a:srgbClr val="E5E1DA"/>
                </a:solidFill>
                <a:latin typeface="Lato"/>
                <a:ea typeface="Lato"/>
                <a:cs typeface="Lato"/>
                <a:sym typeface="Lato"/>
              </a:rPr>
              <a:t>AI demand forecasting prevents stockouts</a:t>
            </a:r>
          </a:p>
          <a:p>
            <a:pPr marL="342900" indent="-342900">
              <a:lnSpc>
                <a:spcPts val="3080"/>
              </a:lnSpc>
              <a:spcBef>
                <a:spcPct val="0"/>
              </a:spcBef>
              <a:buFontTx/>
              <a:buChar char="-"/>
            </a:pPr>
            <a:r>
              <a:rPr lang="en-US" sz="2000" dirty="0">
                <a:solidFill>
                  <a:srgbClr val="E5E1DA"/>
                </a:solidFill>
                <a:latin typeface="Lato"/>
                <a:ea typeface="Lato"/>
                <a:cs typeface="Lato"/>
                <a:sym typeface="Lato"/>
              </a:rPr>
              <a:t>Route optimization reduces delivery costs by 30%</a:t>
            </a:r>
          </a:p>
          <a:p>
            <a:pPr marL="342900" indent="-342900">
              <a:lnSpc>
                <a:spcPts val="3080"/>
              </a:lnSpc>
              <a:spcBef>
                <a:spcPct val="0"/>
              </a:spcBef>
              <a:buFontTx/>
              <a:buChar char="-"/>
            </a:pPr>
            <a:r>
              <a:rPr lang="en-US" sz="2000" dirty="0">
                <a:solidFill>
                  <a:srgbClr val="E5E1DA"/>
                </a:solidFill>
                <a:latin typeface="Lato"/>
                <a:ea typeface="Lato"/>
                <a:cs typeface="Lato"/>
                <a:sym typeface="Lato"/>
              </a:rPr>
              <a:t>Predictive maintenance prevents equipment failures</a:t>
            </a:r>
          </a:p>
          <a:p>
            <a:pPr marL="342900" indent="-342900">
              <a:lnSpc>
                <a:spcPts val="3080"/>
              </a:lnSpc>
              <a:spcBef>
                <a:spcPct val="0"/>
              </a:spcBef>
              <a:buFontTx/>
              <a:buChar char="-"/>
            </a:pPr>
            <a:r>
              <a:rPr lang="en-US" sz="2000" dirty="0">
                <a:solidFill>
                  <a:srgbClr val="E5E1DA"/>
                </a:solidFill>
                <a:latin typeface="Lato"/>
                <a:ea typeface="Lato"/>
                <a:cs typeface="Lato"/>
                <a:sym typeface="Lato"/>
              </a:rPr>
              <a:t>Real-time emergency dispatch coordination</a:t>
            </a:r>
          </a:p>
        </p:txBody>
      </p:sp>
      <p:pic>
        <p:nvPicPr>
          <p:cNvPr id="18" name="Picture 17">
            <a:extLst>
              <a:ext uri="{FF2B5EF4-FFF2-40B4-BE49-F238E27FC236}">
                <a16:creationId xmlns:a16="http://schemas.microsoft.com/office/drawing/2014/main" id="{9A493CFC-2AA5-CAE7-7A8B-F2C8D4C17F84}"/>
              </a:ext>
            </a:extLst>
          </p:cNvPr>
          <p:cNvPicPr>
            <a:picLocks noChangeAspect="1"/>
          </p:cNvPicPr>
          <p:nvPr/>
        </p:nvPicPr>
        <p:blipFill>
          <a:blip r:embed="rId9"/>
          <a:stretch>
            <a:fillRect/>
          </a:stretch>
        </p:blipFill>
        <p:spPr>
          <a:xfrm>
            <a:off x="2645844" y="9441089"/>
            <a:ext cx="11912616" cy="829128"/>
          </a:xfrm>
          <a:prstGeom prst="rect">
            <a:avLst/>
          </a:prstGeom>
        </p:spPr>
      </p:pic>
      <p:sp>
        <p:nvSpPr>
          <p:cNvPr id="19" name="TextBox 18">
            <a:extLst>
              <a:ext uri="{FF2B5EF4-FFF2-40B4-BE49-F238E27FC236}">
                <a16:creationId xmlns:a16="http://schemas.microsoft.com/office/drawing/2014/main" id="{A1833ACA-B199-023D-8346-35B3B8E2575F}"/>
              </a:ext>
            </a:extLst>
          </p:cNvPr>
          <p:cNvSpPr txBox="1"/>
          <p:nvPr/>
        </p:nvSpPr>
        <p:spPr>
          <a:xfrm>
            <a:off x="2899987" y="9620239"/>
            <a:ext cx="10134600" cy="461665"/>
          </a:xfrm>
          <a:prstGeom prst="rect">
            <a:avLst/>
          </a:prstGeom>
          <a:noFill/>
        </p:spPr>
        <p:txBody>
          <a:bodyPr wrap="square" rtlCol="0">
            <a:spAutoFit/>
          </a:bodyPr>
          <a:lstStyle/>
          <a:p>
            <a:r>
              <a:rPr lang="en-US" sz="2400" dirty="0"/>
              <a:t>To Green Wells, Revenue doesn’t end at sale – We gain a </a:t>
            </a:r>
            <a:r>
              <a:rPr lang="en-US" sz="2400" dirty="0">
                <a:solidFill>
                  <a:srgbClr val="FF0000"/>
                </a:solidFill>
              </a:rPr>
              <a:t>lifetime</a:t>
            </a:r>
            <a:r>
              <a:rPr lang="en-US" sz="2400" dirty="0"/>
              <a:t> customer.</a:t>
            </a:r>
          </a:p>
        </p:txBody>
      </p:sp>
      <p:pic>
        <p:nvPicPr>
          <p:cNvPr id="2050" name="Picture 2">
            <a:extLst>
              <a:ext uri="{FF2B5EF4-FFF2-40B4-BE49-F238E27FC236}">
                <a16:creationId xmlns:a16="http://schemas.microsoft.com/office/drawing/2014/main" id="{E77897F2-C39D-19BA-FA7B-02B270C0A0A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5531" y="2788112"/>
            <a:ext cx="4928577" cy="369643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21FA0C5B-C7F4-8647-6201-98DE66DE6718}"/>
              </a:ext>
            </a:extLst>
          </p:cNvPr>
          <p:cNvPicPr>
            <a:picLocks noChangeAspect="1"/>
          </p:cNvPicPr>
          <p:nvPr/>
        </p:nvPicPr>
        <p:blipFill>
          <a:blip r:embed="rId11"/>
          <a:stretch>
            <a:fillRect/>
          </a:stretch>
        </p:blipFill>
        <p:spPr>
          <a:xfrm>
            <a:off x="14558460" y="-119110"/>
            <a:ext cx="3737160" cy="522237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271414" y="1920068"/>
            <a:ext cx="13745171" cy="10034901"/>
          </a:xfrm>
          <a:custGeom>
            <a:avLst/>
            <a:gdLst/>
            <a:ahLst/>
            <a:cxnLst/>
            <a:rect l="l" t="t" r="r" b="b"/>
            <a:pathLst>
              <a:path w="13745171" h="10034901">
                <a:moveTo>
                  <a:pt x="0" y="0"/>
                </a:moveTo>
                <a:lnTo>
                  <a:pt x="13745172" y="0"/>
                </a:lnTo>
                <a:lnTo>
                  <a:pt x="13745172" y="10034901"/>
                </a:lnTo>
                <a:lnTo>
                  <a:pt x="0" y="10034901"/>
                </a:lnTo>
                <a:lnTo>
                  <a:pt x="0" y="0"/>
                </a:lnTo>
                <a:close/>
              </a:path>
            </a:pathLst>
          </a:custGeom>
          <a:blipFill>
            <a:blip r:embed="rId2"/>
            <a:stretch>
              <a:fillRect l="-523" r="-523"/>
            </a:stretch>
          </a:blipFill>
        </p:spPr>
        <p:txBody>
          <a:bodyPr/>
          <a:lstStyle/>
          <a:p>
            <a:endParaRPr lang="en-US"/>
          </a:p>
        </p:txBody>
      </p:sp>
      <p:grpSp>
        <p:nvGrpSpPr>
          <p:cNvPr id="3" name="Group 3"/>
          <p:cNvGrpSpPr/>
          <p:nvPr/>
        </p:nvGrpSpPr>
        <p:grpSpPr>
          <a:xfrm>
            <a:off x="1830997" y="2456061"/>
            <a:ext cx="6823913" cy="839660"/>
            <a:chOff x="0" y="0"/>
            <a:chExt cx="1797245" cy="221145"/>
          </a:xfrm>
        </p:grpSpPr>
        <p:sp>
          <p:nvSpPr>
            <p:cNvPr id="4" name="Freeform 4"/>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txBody>
            <a:bodyPr/>
            <a:lstStyle/>
            <a:p>
              <a:endParaRPr lang="en-US"/>
            </a:p>
          </p:txBody>
        </p:sp>
        <p:sp>
          <p:nvSpPr>
            <p:cNvPr id="5" name="TextBox 5"/>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830997" y="3489505"/>
            <a:ext cx="6823913" cy="2112056"/>
            <a:chOff x="0" y="0"/>
            <a:chExt cx="1797245" cy="556262"/>
          </a:xfrm>
        </p:grpSpPr>
        <p:sp>
          <p:nvSpPr>
            <p:cNvPr id="7" name="Freeform 7"/>
            <p:cNvSpPr/>
            <p:nvPr/>
          </p:nvSpPr>
          <p:spPr>
            <a:xfrm>
              <a:off x="0" y="0"/>
              <a:ext cx="1797245" cy="556262"/>
            </a:xfrm>
            <a:custGeom>
              <a:avLst/>
              <a:gdLst/>
              <a:ahLst/>
              <a:cxnLst/>
              <a:rect l="l" t="t" r="r" b="b"/>
              <a:pathLst>
                <a:path w="1797245" h="556262">
                  <a:moveTo>
                    <a:pt x="22691" y="0"/>
                  </a:moveTo>
                  <a:lnTo>
                    <a:pt x="1774554" y="0"/>
                  </a:lnTo>
                  <a:cubicBezTo>
                    <a:pt x="1787086" y="0"/>
                    <a:pt x="1797245" y="10159"/>
                    <a:pt x="1797245" y="22691"/>
                  </a:cubicBezTo>
                  <a:lnTo>
                    <a:pt x="1797245" y="533571"/>
                  </a:lnTo>
                  <a:cubicBezTo>
                    <a:pt x="1797245" y="546103"/>
                    <a:pt x="1787086" y="556262"/>
                    <a:pt x="1774554" y="556262"/>
                  </a:cubicBezTo>
                  <a:lnTo>
                    <a:pt x="22691" y="556262"/>
                  </a:lnTo>
                  <a:cubicBezTo>
                    <a:pt x="10159" y="556262"/>
                    <a:pt x="0" y="546103"/>
                    <a:pt x="0" y="533571"/>
                  </a:cubicBezTo>
                  <a:lnTo>
                    <a:pt x="0" y="22691"/>
                  </a:lnTo>
                  <a:cubicBezTo>
                    <a:pt x="0" y="10159"/>
                    <a:pt x="10159" y="0"/>
                    <a:pt x="22691" y="0"/>
                  </a:cubicBezTo>
                  <a:close/>
                </a:path>
              </a:pathLst>
            </a:custGeom>
            <a:solidFill>
              <a:srgbClr val="FBF9F1"/>
            </a:solidFill>
            <a:ln w="38100" cap="sq">
              <a:solidFill>
                <a:srgbClr val="FBF9F1"/>
              </a:solidFill>
              <a:prstDash val="solid"/>
              <a:miter/>
            </a:ln>
          </p:spPr>
          <p:txBody>
            <a:bodyPr/>
            <a:lstStyle/>
            <a:p>
              <a:endParaRPr lang="en-US"/>
            </a:p>
          </p:txBody>
        </p:sp>
        <p:sp>
          <p:nvSpPr>
            <p:cNvPr id="8" name="TextBox 8"/>
            <p:cNvSpPr txBox="1"/>
            <p:nvPr/>
          </p:nvSpPr>
          <p:spPr>
            <a:xfrm>
              <a:off x="0" y="-38100"/>
              <a:ext cx="1797245" cy="594362"/>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7950446" y="2645563"/>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grpSp>
        <p:nvGrpSpPr>
          <p:cNvPr id="10" name="Group 10"/>
          <p:cNvGrpSpPr/>
          <p:nvPr/>
        </p:nvGrpSpPr>
        <p:grpSpPr>
          <a:xfrm>
            <a:off x="9633090" y="2311400"/>
            <a:ext cx="6823913" cy="984321"/>
            <a:chOff x="0" y="-38100"/>
            <a:chExt cx="1797245" cy="259245"/>
          </a:xfrm>
        </p:grpSpPr>
        <p:sp>
          <p:nvSpPr>
            <p:cNvPr id="11" name="Freeform 11"/>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FD944"/>
              </a:solidFill>
              <a:prstDash val="solid"/>
              <a:round/>
            </a:ln>
          </p:spPr>
          <p:txBody>
            <a:bodyPr/>
            <a:lstStyle/>
            <a:p>
              <a:endParaRPr lang="en-US"/>
            </a:p>
          </p:txBody>
        </p:sp>
        <p:sp>
          <p:nvSpPr>
            <p:cNvPr id="12" name="TextBox 12"/>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9633090" y="3489505"/>
            <a:ext cx="6823913" cy="2112056"/>
            <a:chOff x="0" y="0"/>
            <a:chExt cx="1797245" cy="556262"/>
          </a:xfrm>
        </p:grpSpPr>
        <p:sp>
          <p:nvSpPr>
            <p:cNvPr id="14" name="Freeform 14"/>
            <p:cNvSpPr/>
            <p:nvPr/>
          </p:nvSpPr>
          <p:spPr>
            <a:xfrm>
              <a:off x="0" y="0"/>
              <a:ext cx="1797245" cy="556262"/>
            </a:xfrm>
            <a:custGeom>
              <a:avLst/>
              <a:gdLst/>
              <a:ahLst/>
              <a:cxnLst/>
              <a:rect l="l" t="t" r="r" b="b"/>
              <a:pathLst>
                <a:path w="1797245" h="556262">
                  <a:moveTo>
                    <a:pt x="22691" y="0"/>
                  </a:moveTo>
                  <a:lnTo>
                    <a:pt x="1774554" y="0"/>
                  </a:lnTo>
                  <a:cubicBezTo>
                    <a:pt x="1787086" y="0"/>
                    <a:pt x="1797245" y="10159"/>
                    <a:pt x="1797245" y="22691"/>
                  </a:cubicBezTo>
                  <a:lnTo>
                    <a:pt x="1797245" y="533571"/>
                  </a:lnTo>
                  <a:cubicBezTo>
                    <a:pt x="1797245" y="546103"/>
                    <a:pt x="1787086" y="556262"/>
                    <a:pt x="1774554" y="556262"/>
                  </a:cubicBezTo>
                  <a:lnTo>
                    <a:pt x="22691" y="556262"/>
                  </a:lnTo>
                  <a:cubicBezTo>
                    <a:pt x="10159" y="556262"/>
                    <a:pt x="0" y="546103"/>
                    <a:pt x="0" y="533571"/>
                  </a:cubicBezTo>
                  <a:lnTo>
                    <a:pt x="0" y="22691"/>
                  </a:lnTo>
                  <a:cubicBezTo>
                    <a:pt x="0" y="10159"/>
                    <a:pt x="10159" y="0"/>
                    <a:pt x="22691" y="0"/>
                  </a:cubicBezTo>
                  <a:close/>
                </a:path>
              </a:pathLst>
            </a:custGeom>
            <a:solidFill>
              <a:srgbClr val="FFD944"/>
            </a:solidFill>
            <a:ln w="38100" cap="sq">
              <a:solidFill>
                <a:srgbClr val="FFD944"/>
              </a:solidFill>
              <a:prstDash val="solid"/>
              <a:miter/>
            </a:ln>
          </p:spPr>
          <p:txBody>
            <a:bodyPr/>
            <a:lstStyle/>
            <a:p>
              <a:endParaRPr lang="en-US"/>
            </a:p>
          </p:txBody>
        </p:sp>
        <p:sp>
          <p:nvSpPr>
            <p:cNvPr id="15" name="TextBox 15"/>
            <p:cNvSpPr txBox="1"/>
            <p:nvPr/>
          </p:nvSpPr>
          <p:spPr>
            <a:xfrm>
              <a:off x="0" y="-38100"/>
              <a:ext cx="1797245" cy="594362"/>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1830997" y="6287361"/>
            <a:ext cx="6823913" cy="839660"/>
            <a:chOff x="0" y="0"/>
            <a:chExt cx="1797245" cy="221145"/>
          </a:xfrm>
        </p:grpSpPr>
        <p:sp>
          <p:nvSpPr>
            <p:cNvPr id="17" name="Freeform 17"/>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txBody>
            <a:bodyPr/>
            <a:lstStyle/>
            <a:p>
              <a:endParaRPr lang="en-US"/>
            </a:p>
          </p:txBody>
        </p:sp>
        <p:sp>
          <p:nvSpPr>
            <p:cNvPr id="18" name="TextBox 18"/>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1830997" y="7320805"/>
            <a:ext cx="6823913" cy="2112056"/>
            <a:chOff x="0" y="0"/>
            <a:chExt cx="1797245" cy="556262"/>
          </a:xfrm>
        </p:grpSpPr>
        <p:sp>
          <p:nvSpPr>
            <p:cNvPr id="20" name="Freeform 20"/>
            <p:cNvSpPr/>
            <p:nvPr/>
          </p:nvSpPr>
          <p:spPr>
            <a:xfrm>
              <a:off x="0" y="0"/>
              <a:ext cx="1797245" cy="556262"/>
            </a:xfrm>
            <a:custGeom>
              <a:avLst/>
              <a:gdLst/>
              <a:ahLst/>
              <a:cxnLst/>
              <a:rect l="l" t="t" r="r" b="b"/>
              <a:pathLst>
                <a:path w="1797245" h="556262">
                  <a:moveTo>
                    <a:pt x="22691" y="0"/>
                  </a:moveTo>
                  <a:lnTo>
                    <a:pt x="1774554" y="0"/>
                  </a:lnTo>
                  <a:cubicBezTo>
                    <a:pt x="1787086" y="0"/>
                    <a:pt x="1797245" y="10159"/>
                    <a:pt x="1797245" y="22691"/>
                  </a:cubicBezTo>
                  <a:lnTo>
                    <a:pt x="1797245" y="533571"/>
                  </a:lnTo>
                  <a:cubicBezTo>
                    <a:pt x="1797245" y="546103"/>
                    <a:pt x="1787086" y="556262"/>
                    <a:pt x="1774554" y="556262"/>
                  </a:cubicBezTo>
                  <a:lnTo>
                    <a:pt x="22691" y="556262"/>
                  </a:lnTo>
                  <a:cubicBezTo>
                    <a:pt x="10159" y="556262"/>
                    <a:pt x="0" y="546103"/>
                    <a:pt x="0" y="533571"/>
                  </a:cubicBezTo>
                  <a:lnTo>
                    <a:pt x="0" y="22691"/>
                  </a:lnTo>
                  <a:cubicBezTo>
                    <a:pt x="0" y="10159"/>
                    <a:pt x="10159" y="0"/>
                    <a:pt x="22691" y="0"/>
                  </a:cubicBezTo>
                  <a:close/>
                </a:path>
              </a:pathLst>
            </a:custGeom>
            <a:solidFill>
              <a:srgbClr val="FBF9F1"/>
            </a:solidFill>
            <a:ln w="38100" cap="sq">
              <a:solidFill>
                <a:srgbClr val="FBF9F1"/>
              </a:solidFill>
              <a:prstDash val="solid"/>
              <a:miter/>
            </a:ln>
          </p:spPr>
          <p:txBody>
            <a:bodyPr/>
            <a:lstStyle/>
            <a:p>
              <a:endParaRPr lang="en-US"/>
            </a:p>
          </p:txBody>
        </p:sp>
        <p:sp>
          <p:nvSpPr>
            <p:cNvPr id="21" name="TextBox 21"/>
            <p:cNvSpPr txBox="1"/>
            <p:nvPr/>
          </p:nvSpPr>
          <p:spPr>
            <a:xfrm>
              <a:off x="0" y="-38100"/>
              <a:ext cx="1797245" cy="594362"/>
            </a:xfrm>
            <a:prstGeom prst="rect">
              <a:avLst/>
            </a:prstGeom>
          </p:spPr>
          <p:txBody>
            <a:bodyPr lIns="50800" tIns="50800" rIns="50800" bIns="50800" rtlCol="0" anchor="ctr"/>
            <a:lstStyle/>
            <a:p>
              <a:pPr algn="ctr">
                <a:lnSpc>
                  <a:spcPts val="2659"/>
                </a:lnSpc>
              </a:pPr>
              <a:endParaRPr/>
            </a:p>
          </p:txBody>
        </p:sp>
      </p:grpSp>
      <p:sp>
        <p:nvSpPr>
          <p:cNvPr id="22" name="Freeform 22"/>
          <p:cNvSpPr/>
          <p:nvPr/>
        </p:nvSpPr>
        <p:spPr>
          <a:xfrm>
            <a:off x="7950446" y="6476864"/>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grpSp>
        <p:nvGrpSpPr>
          <p:cNvPr id="23" name="Group 23"/>
          <p:cNvGrpSpPr/>
          <p:nvPr/>
        </p:nvGrpSpPr>
        <p:grpSpPr>
          <a:xfrm>
            <a:off x="9633090" y="6287361"/>
            <a:ext cx="6823913" cy="839660"/>
            <a:chOff x="0" y="0"/>
            <a:chExt cx="1797245" cy="221145"/>
          </a:xfrm>
        </p:grpSpPr>
        <p:sp>
          <p:nvSpPr>
            <p:cNvPr id="24" name="Freeform 24"/>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txBody>
            <a:bodyPr/>
            <a:lstStyle/>
            <a:p>
              <a:endParaRPr lang="en-US"/>
            </a:p>
          </p:txBody>
        </p:sp>
        <p:sp>
          <p:nvSpPr>
            <p:cNvPr id="25" name="TextBox 25"/>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9633090" y="7320805"/>
            <a:ext cx="6823913" cy="2112056"/>
            <a:chOff x="0" y="0"/>
            <a:chExt cx="1797245" cy="556262"/>
          </a:xfrm>
        </p:grpSpPr>
        <p:sp>
          <p:nvSpPr>
            <p:cNvPr id="27" name="Freeform 27"/>
            <p:cNvSpPr/>
            <p:nvPr/>
          </p:nvSpPr>
          <p:spPr>
            <a:xfrm>
              <a:off x="0" y="0"/>
              <a:ext cx="1797245" cy="556262"/>
            </a:xfrm>
            <a:custGeom>
              <a:avLst/>
              <a:gdLst/>
              <a:ahLst/>
              <a:cxnLst/>
              <a:rect l="l" t="t" r="r" b="b"/>
              <a:pathLst>
                <a:path w="1797245" h="556262">
                  <a:moveTo>
                    <a:pt x="22691" y="0"/>
                  </a:moveTo>
                  <a:lnTo>
                    <a:pt x="1774554" y="0"/>
                  </a:lnTo>
                  <a:cubicBezTo>
                    <a:pt x="1787086" y="0"/>
                    <a:pt x="1797245" y="10159"/>
                    <a:pt x="1797245" y="22691"/>
                  </a:cubicBezTo>
                  <a:lnTo>
                    <a:pt x="1797245" y="533571"/>
                  </a:lnTo>
                  <a:cubicBezTo>
                    <a:pt x="1797245" y="546103"/>
                    <a:pt x="1787086" y="556262"/>
                    <a:pt x="1774554" y="556262"/>
                  </a:cubicBezTo>
                  <a:lnTo>
                    <a:pt x="22691" y="556262"/>
                  </a:lnTo>
                  <a:cubicBezTo>
                    <a:pt x="10159" y="556262"/>
                    <a:pt x="0" y="546103"/>
                    <a:pt x="0" y="533571"/>
                  </a:cubicBezTo>
                  <a:lnTo>
                    <a:pt x="0" y="22691"/>
                  </a:lnTo>
                  <a:cubicBezTo>
                    <a:pt x="0" y="10159"/>
                    <a:pt x="10159" y="0"/>
                    <a:pt x="22691" y="0"/>
                  </a:cubicBezTo>
                  <a:close/>
                </a:path>
              </a:pathLst>
            </a:custGeom>
            <a:solidFill>
              <a:srgbClr val="FBF9F1"/>
            </a:solidFill>
            <a:ln w="38100" cap="sq">
              <a:solidFill>
                <a:srgbClr val="FBF9F1"/>
              </a:solidFill>
              <a:prstDash val="solid"/>
              <a:miter/>
            </a:ln>
          </p:spPr>
          <p:txBody>
            <a:bodyPr/>
            <a:lstStyle/>
            <a:p>
              <a:endParaRPr lang="en-US"/>
            </a:p>
          </p:txBody>
        </p:sp>
        <p:sp>
          <p:nvSpPr>
            <p:cNvPr id="28" name="TextBox 28"/>
            <p:cNvSpPr txBox="1"/>
            <p:nvPr/>
          </p:nvSpPr>
          <p:spPr>
            <a:xfrm>
              <a:off x="0" y="-38100"/>
              <a:ext cx="1797245" cy="594362"/>
            </a:xfrm>
            <a:prstGeom prst="rect">
              <a:avLst/>
            </a:prstGeom>
          </p:spPr>
          <p:txBody>
            <a:bodyPr lIns="50800" tIns="50800" rIns="50800" bIns="50800" rtlCol="0" anchor="ctr"/>
            <a:lstStyle/>
            <a:p>
              <a:pPr algn="ctr">
                <a:lnSpc>
                  <a:spcPts val="2659"/>
                </a:lnSpc>
              </a:pPr>
              <a:endParaRPr/>
            </a:p>
          </p:txBody>
        </p:sp>
      </p:grpSp>
      <p:sp>
        <p:nvSpPr>
          <p:cNvPr id="29" name="Freeform 29"/>
          <p:cNvSpPr/>
          <p:nvPr/>
        </p:nvSpPr>
        <p:spPr>
          <a:xfrm>
            <a:off x="15753800" y="6476864"/>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30" name="Freeform 30"/>
          <p:cNvSpPr/>
          <p:nvPr/>
        </p:nvSpPr>
        <p:spPr>
          <a:xfrm>
            <a:off x="15764658" y="2647291"/>
            <a:ext cx="446341" cy="457200"/>
          </a:xfrm>
          <a:custGeom>
            <a:avLst/>
            <a:gdLst/>
            <a:ahLst/>
            <a:cxnLst/>
            <a:rect l="l" t="t" r="r" b="b"/>
            <a:pathLst>
              <a:path w="446341" h="457200">
                <a:moveTo>
                  <a:pt x="0" y="0"/>
                </a:moveTo>
                <a:lnTo>
                  <a:pt x="446342" y="0"/>
                </a:lnTo>
                <a:lnTo>
                  <a:pt x="446342" y="457200"/>
                </a:lnTo>
                <a:lnTo>
                  <a:pt x="0" y="457200"/>
                </a:lnTo>
                <a:lnTo>
                  <a:pt x="0" y="0"/>
                </a:lnTo>
                <a:close/>
              </a:path>
            </a:pathLst>
          </a:custGeom>
          <a:blipFill>
            <a:blip r:embed="rId4"/>
            <a:stretch>
              <a:fillRect/>
            </a:stretch>
          </a:blipFill>
        </p:spPr>
        <p:txBody>
          <a:bodyPr/>
          <a:lstStyle/>
          <a:p>
            <a:endParaRPr lang="en-US"/>
          </a:p>
        </p:txBody>
      </p:sp>
      <p:sp>
        <p:nvSpPr>
          <p:cNvPr id="31" name="TextBox 31"/>
          <p:cNvSpPr txBox="1"/>
          <p:nvPr/>
        </p:nvSpPr>
        <p:spPr>
          <a:xfrm>
            <a:off x="2306860" y="2631416"/>
            <a:ext cx="5524671" cy="404919"/>
          </a:xfrm>
          <a:prstGeom prst="rect">
            <a:avLst/>
          </a:prstGeom>
        </p:spPr>
        <p:txBody>
          <a:bodyPr wrap="square" lIns="0" tIns="0" rIns="0" bIns="0" rtlCol="0" anchor="t">
            <a:spAutoFit/>
          </a:bodyPr>
          <a:lstStyle/>
          <a:p>
            <a:pPr algn="l">
              <a:lnSpc>
                <a:spcPts val="3500"/>
              </a:lnSpc>
              <a:spcBef>
                <a:spcPct val="0"/>
              </a:spcBef>
            </a:pPr>
            <a:r>
              <a:rPr lang="sv-SE" sz="2500" b="1" dirty="0">
                <a:solidFill>
                  <a:srgbClr val="FBF9F1"/>
                </a:solidFill>
                <a:latin typeface="Lato Bold"/>
                <a:ea typeface="Lato Bold"/>
                <a:cs typeface="Lato Bold"/>
                <a:sym typeface="Lato Bold"/>
              </a:rPr>
              <a:t>💰 Financial Innovation</a:t>
            </a:r>
            <a:endParaRPr lang="en-US" sz="2500" b="1" dirty="0">
              <a:solidFill>
                <a:srgbClr val="FBF9F1"/>
              </a:solidFill>
              <a:latin typeface="Lato Bold"/>
              <a:ea typeface="Lato Bold"/>
              <a:cs typeface="Lato Bold"/>
              <a:sym typeface="Lato Bold"/>
            </a:endParaRPr>
          </a:p>
        </p:txBody>
      </p:sp>
      <p:sp>
        <p:nvSpPr>
          <p:cNvPr id="32" name="TextBox 32"/>
          <p:cNvSpPr txBox="1"/>
          <p:nvPr/>
        </p:nvSpPr>
        <p:spPr>
          <a:xfrm>
            <a:off x="2104257" y="3585615"/>
            <a:ext cx="5872185" cy="1948419"/>
          </a:xfrm>
          <a:prstGeom prst="rect">
            <a:avLst/>
          </a:prstGeom>
        </p:spPr>
        <p:txBody>
          <a:bodyPr lIns="0" tIns="0" rIns="0" bIns="0" rtlCol="0" anchor="t">
            <a:spAutoFit/>
          </a:bodyPr>
          <a:lstStyle/>
          <a:p>
            <a:pPr algn="l">
              <a:lnSpc>
                <a:spcPts val="3079"/>
              </a:lnSpc>
              <a:spcBef>
                <a:spcPct val="0"/>
              </a:spcBef>
            </a:pPr>
            <a:r>
              <a:rPr lang="en-US" sz="2199" dirty="0">
                <a:solidFill>
                  <a:srgbClr val="000000"/>
                </a:solidFill>
                <a:latin typeface="Lato"/>
                <a:ea typeface="Lato"/>
                <a:cs typeface="Lato"/>
                <a:sym typeface="Lato"/>
              </a:rPr>
              <a:t>Micro-payments from KES 50 make clean energy accessible to 4.8M previously excluded households. Smart budget controls empower families to manage energy spending like mobile airtime.</a:t>
            </a:r>
          </a:p>
        </p:txBody>
      </p:sp>
      <p:sp>
        <p:nvSpPr>
          <p:cNvPr id="33" name="TextBox 33"/>
          <p:cNvSpPr txBox="1"/>
          <p:nvPr/>
        </p:nvSpPr>
        <p:spPr>
          <a:xfrm>
            <a:off x="4243905" y="468472"/>
            <a:ext cx="9800187" cy="708527"/>
          </a:xfrm>
          <a:prstGeom prst="rect">
            <a:avLst/>
          </a:prstGeom>
        </p:spPr>
        <p:txBody>
          <a:bodyPr wrap="square" lIns="0" tIns="0" rIns="0" bIns="0" rtlCol="0" anchor="t">
            <a:spAutoFit/>
          </a:bodyPr>
          <a:lstStyle/>
          <a:p>
            <a:pPr algn="ctr">
              <a:lnSpc>
                <a:spcPts val="5500"/>
              </a:lnSpc>
            </a:pPr>
            <a:r>
              <a:rPr lang="en-US" sz="5000" b="1" dirty="0">
                <a:solidFill>
                  <a:srgbClr val="FBF9F1"/>
                </a:solidFill>
                <a:latin typeface="Poppins Bold"/>
                <a:ea typeface="Poppins Bold"/>
                <a:cs typeface="Poppins Bold"/>
                <a:sym typeface="Poppins Bold"/>
              </a:rPr>
              <a:t>KEY FEATURES &amp; INNOVATION</a:t>
            </a:r>
          </a:p>
        </p:txBody>
      </p:sp>
      <p:sp>
        <p:nvSpPr>
          <p:cNvPr id="34" name="TextBox 34"/>
          <p:cNvSpPr txBox="1"/>
          <p:nvPr/>
        </p:nvSpPr>
        <p:spPr>
          <a:xfrm>
            <a:off x="10108954" y="2631416"/>
            <a:ext cx="5644846" cy="404919"/>
          </a:xfrm>
          <a:prstGeom prst="rect">
            <a:avLst/>
          </a:prstGeom>
        </p:spPr>
        <p:txBody>
          <a:bodyPr wrap="square" lIns="0" tIns="0" rIns="0" bIns="0" rtlCol="0" anchor="t">
            <a:spAutoFit/>
          </a:bodyPr>
          <a:lstStyle/>
          <a:p>
            <a:pPr algn="l">
              <a:lnSpc>
                <a:spcPts val="3500"/>
              </a:lnSpc>
              <a:spcBef>
                <a:spcPct val="0"/>
              </a:spcBef>
            </a:pPr>
            <a:r>
              <a:rPr lang="en-US" sz="2500" b="1" dirty="0">
                <a:solidFill>
                  <a:srgbClr val="FFD944"/>
                </a:solidFill>
                <a:latin typeface="Lato Bold"/>
                <a:ea typeface="Lato Bold"/>
                <a:cs typeface="Lato Bold"/>
                <a:sym typeface="Lato Bold"/>
              </a:rPr>
              <a:t>🛡️ Safety Revolution</a:t>
            </a:r>
          </a:p>
        </p:txBody>
      </p:sp>
      <p:sp>
        <p:nvSpPr>
          <p:cNvPr id="35" name="TextBox 35"/>
          <p:cNvSpPr txBox="1"/>
          <p:nvPr/>
        </p:nvSpPr>
        <p:spPr>
          <a:xfrm>
            <a:off x="9892473" y="3687053"/>
            <a:ext cx="5872185" cy="1550874"/>
          </a:xfrm>
          <a:prstGeom prst="rect">
            <a:avLst/>
          </a:prstGeom>
        </p:spPr>
        <p:txBody>
          <a:bodyPr lIns="0" tIns="0" rIns="0" bIns="0" rtlCol="0" anchor="t">
            <a:spAutoFit/>
          </a:bodyPr>
          <a:lstStyle/>
          <a:p>
            <a:pPr algn="l">
              <a:lnSpc>
                <a:spcPts val="3079"/>
              </a:lnSpc>
              <a:spcBef>
                <a:spcPct val="0"/>
              </a:spcBef>
            </a:pPr>
            <a:r>
              <a:rPr lang="en-US" sz="2199" dirty="0">
                <a:solidFill>
                  <a:srgbClr val="000000"/>
                </a:solidFill>
                <a:latin typeface="Lato"/>
                <a:ea typeface="Lato"/>
                <a:cs typeface="Lato"/>
                <a:sym typeface="Lato"/>
              </a:rPr>
              <a:t>Real-time leak detection, automatic shutoff, and GPS emergency response eliminate 95% of preventable gas accidents while protecting families with instant safety notifications.</a:t>
            </a:r>
          </a:p>
        </p:txBody>
      </p:sp>
      <p:sp>
        <p:nvSpPr>
          <p:cNvPr id="36" name="TextBox 36"/>
          <p:cNvSpPr txBox="1"/>
          <p:nvPr/>
        </p:nvSpPr>
        <p:spPr>
          <a:xfrm>
            <a:off x="2306860" y="6462716"/>
            <a:ext cx="4665405" cy="408382"/>
          </a:xfrm>
          <a:prstGeom prst="rect">
            <a:avLst/>
          </a:prstGeom>
        </p:spPr>
        <p:txBody>
          <a:bodyPr wrap="square" lIns="0" tIns="0" rIns="0" bIns="0" rtlCol="0" anchor="t">
            <a:spAutoFit/>
          </a:bodyPr>
          <a:lstStyle/>
          <a:p>
            <a:pPr algn="l">
              <a:lnSpc>
                <a:spcPts val="3500"/>
              </a:lnSpc>
              <a:spcBef>
                <a:spcPct val="0"/>
              </a:spcBef>
            </a:pPr>
            <a:r>
              <a:rPr lang="en-US" sz="2500" b="1" dirty="0">
                <a:solidFill>
                  <a:srgbClr val="FBF9F1"/>
                </a:solidFill>
                <a:latin typeface="Lato Bold"/>
                <a:ea typeface="Lato Bold"/>
                <a:cs typeface="Lato Bold"/>
                <a:sym typeface="Lato Bold"/>
              </a:rPr>
              <a:t>🤖 AI-Powered Operations</a:t>
            </a:r>
          </a:p>
        </p:txBody>
      </p:sp>
      <p:sp>
        <p:nvSpPr>
          <p:cNvPr id="37" name="TextBox 37"/>
          <p:cNvSpPr txBox="1"/>
          <p:nvPr/>
        </p:nvSpPr>
        <p:spPr>
          <a:xfrm>
            <a:off x="2078261" y="7361205"/>
            <a:ext cx="5872185" cy="1948419"/>
          </a:xfrm>
          <a:prstGeom prst="rect">
            <a:avLst/>
          </a:prstGeom>
        </p:spPr>
        <p:txBody>
          <a:bodyPr lIns="0" tIns="0" rIns="0" bIns="0" rtlCol="0" anchor="t">
            <a:spAutoFit/>
          </a:bodyPr>
          <a:lstStyle/>
          <a:p>
            <a:pPr algn="l">
              <a:lnSpc>
                <a:spcPts val="3079"/>
              </a:lnSpc>
              <a:spcBef>
                <a:spcPct val="0"/>
              </a:spcBef>
            </a:pPr>
            <a:r>
              <a:rPr lang="en-US" sz="2199" dirty="0">
                <a:solidFill>
                  <a:srgbClr val="000000"/>
                </a:solidFill>
                <a:latin typeface="Lato"/>
                <a:ea typeface="Lato"/>
                <a:cs typeface="Lato"/>
                <a:sym typeface="Lato"/>
              </a:rPr>
              <a:t>Predictive demand forecasting, route optimization (30% cost reduction), and maintenance prediction enable Green Wells to scale from reactive distributor to data-driven energy provider.</a:t>
            </a:r>
          </a:p>
        </p:txBody>
      </p:sp>
      <p:sp>
        <p:nvSpPr>
          <p:cNvPr id="38" name="TextBox 38"/>
          <p:cNvSpPr txBox="1"/>
          <p:nvPr/>
        </p:nvSpPr>
        <p:spPr>
          <a:xfrm>
            <a:off x="10108954" y="6462716"/>
            <a:ext cx="4666666" cy="408382"/>
          </a:xfrm>
          <a:prstGeom prst="rect">
            <a:avLst/>
          </a:prstGeom>
        </p:spPr>
        <p:txBody>
          <a:bodyPr wrap="square" lIns="0" tIns="0" rIns="0" bIns="0" rtlCol="0" anchor="t">
            <a:spAutoFit/>
          </a:bodyPr>
          <a:lstStyle/>
          <a:p>
            <a:pPr algn="l">
              <a:lnSpc>
                <a:spcPts val="3500"/>
              </a:lnSpc>
              <a:spcBef>
                <a:spcPct val="0"/>
              </a:spcBef>
            </a:pPr>
            <a:r>
              <a:rPr lang="en-US" sz="2500" b="1" dirty="0">
                <a:solidFill>
                  <a:srgbClr val="FBF9F1"/>
                </a:solidFill>
                <a:latin typeface="Lato Bold"/>
                <a:ea typeface="Lato Bold"/>
                <a:cs typeface="Lato Bold"/>
                <a:sym typeface="Lato Bold"/>
              </a:rPr>
              <a:t>📊 Real-Time Transparency</a:t>
            </a:r>
          </a:p>
        </p:txBody>
      </p:sp>
      <p:sp>
        <p:nvSpPr>
          <p:cNvPr id="39" name="TextBox 39"/>
          <p:cNvSpPr txBox="1"/>
          <p:nvPr/>
        </p:nvSpPr>
        <p:spPr>
          <a:xfrm>
            <a:off x="9892473" y="7430756"/>
            <a:ext cx="5872185" cy="1550874"/>
          </a:xfrm>
          <a:prstGeom prst="rect">
            <a:avLst/>
          </a:prstGeom>
        </p:spPr>
        <p:txBody>
          <a:bodyPr lIns="0" tIns="0" rIns="0" bIns="0" rtlCol="0" anchor="t">
            <a:spAutoFit/>
          </a:bodyPr>
          <a:lstStyle/>
          <a:p>
            <a:pPr algn="l">
              <a:lnSpc>
                <a:spcPts val="3079"/>
              </a:lnSpc>
              <a:spcBef>
                <a:spcPct val="0"/>
              </a:spcBef>
            </a:pPr>
            <a:r>
              <a:rPr lang="en-US" sz="2199" dirty="0">
                <a:solidFill>
                  <a:srgbClr val="000000"/>
                </a:solidFill>
                <a:latin typeface="Lato"/>
                <a:ea typeface="Lato"/>
                <a:cs typeface="Lato"/>
                <a:sym typeface="Lato"/>
              </a:rPr>
              <a:t>Customers gain instant visibility into consumption, spending, and energy budgets. Parents monitor usage; businesses track costs; everyone makes informed decisions.</a:t>
            </a:r>
          </a:p>
        </p:txBody>
      </p:sp>
      <p:pic>
        <p:nvPicPr>
          <p:cNvPr id="41" name="Picture 40">
            <a:extLst>
              <a:ext uri="{FF2B5EF4-FFF2-40B4-BE49-F238E27FC236}">
                <a16:creationId xmlns:a16="http://schemas.microsoft.com/office/drawing/2014/main" id="{537AE880-228A-42E2-AB38-155337D0937C}"/>
              </a:ext>
            </a:extLst>
          </p:cNvPr>
          <p:cNvPicPr>
            <a:picLocks noChangeAspect="1"/>
          </p:cNvPicPr>
          <p:nvPr/>
        </p:nvPicPr>
        <p:blipFill>
          <a:blip r:embed="rId5"/>
          <a:stretch>
            <a:fillRect/>
          </a:stretch>
        </p:blipFill>
        <p:spPr>
          <a:xfrm>
            <a:off x="4735548" y="1254901"/>
            <a:ext cx="8816900" cy="591380"/>
          </a:xfrm>
          <a:prstGeom prst="rect">
            <a:avLst/>
          </a:prstGeom>
        </p:spPr>
      </p:pic>
      <p:sp>
        <p:nvSpPr>
          <p:cNvPr id="42" name="TextBox 41">
            <a:extLst>
              <a:ext uri="{FF2B5EF4-FFF2-40B4-BE49-F238E27FC236}">
                <a16:creationId xmlns:a16="http://schemas.microsoft.com/office/drawing/2014/main" id="{F5D31E33-8D31-E545-5FBB-F2CCCE3C436D}"/>
              </a:ext>
            </a:extLst>
          </p:cNvPr>
          <p:cNvSpPr txBox="1"/>
          <p:nvPr/>
        </p:nvSpPr>
        <p:spPr>
          <a:xfrm>
            <a:off x="5040350" y="1325495"/>
            <a:ext cx="8229600" cy="461665"/>
          </a:xfrm>
          <a:prstGeom prst="rect">
            <a:avLst/>
          </a:prstGeom>
          <a:noFill/>
        </p:spPr>
        <p:txBody>
          <a:bodyPr wrap="square" rtlCol="0">
            <a:spAutoFit/>
          </a:bodyPr>
          <a:lstStyle/>
          <a:p>
            <a:r>
              <a:rPr lang="it-IT" sz="2400" dirty="0">
                <a:solidFill>
                  <a:schemeClr val="bg1"/>
                </a:solidFill>
              </a:rPr>
              <a:t>HARDWARE + SOFTWARE + AI = COMPLETE TRANSFORMATION</a:t>
            </a:r>
            <a:endParaRPr lang="en-US" sz="2400" dirty="0">
              <a:solidFill>
                <a:schemeClr val="bg1"/>
              </a:solidFill>
            </a:endParaRPr>
          </a:p>
        </p:txBody>
      </p:sp>
      <p:sp>
        <p:nvSpPr>
          <p:cNvPr id="43" name="AutoShape 2">
            <a:extLst>
              <a:ext uri="{FF2B5EF4-FFF2-40B4-BE49-F238E27FC236}">
                <a16:creationId xmlns:a16="http://schemas.microsoft.com/office/drawing/2014/main" id="{19EEE73A-02BB-A1D4-C02F-CCDA095E01C2}"/>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2181579">
            <a:off x="11199066" y="124438"/>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txBody>
          <a:bodyPr/>
          <a:lstStyle/>
          <a:p>
            <a:endParaRPr lang="en-US"/>
          </a:p>
        </p:txBody>
      </p:sp>
      <p:sp>
        <p:nvSpPr>
          <p:cNvPr id="3" name="Freeform 3"/>
          <p:cNvSpPr/>
          <p:nvPr/>
        </p:nvSpPr>
        <p:spPr>
          <a:xfrm>
            <a:off x="-2280473" y="7962921"/>
            <a:ext cx="5747719" cy="3384081"/>
          </a:xfrm>
          <a:custGeom>
            <a:avLst/>
            <a:gdLst/>
            <a:ahLst/>
            <a:cxnLst/>
            <a:rect l="l" t="t" r="r" b="b"/>
            <a:pathLst>
              <a:path w="5747719" h="3384081">
                <a:moveTo>
                  <a:pt x="0" y="0"/>
                </a:moveTo>
                <a:lnTo>
                  <a:pt x="5747720" y="0"/>
                </a:lnTo>
                <a:lnTo>
                  <a:pt x="5747720" y="3384080"/>
                </a:lnTo>
                <a:lnTo>
                  <a:pt x="0" y="3384080"/>
                </a:lnTo>
                <a:lnTo>
                  <a:pt x="0" y="0"/>
                </a:lnTo>
                <a:close/>
              </a:path>
            </a:pathLst>
          </a:custGeom>
          <a:blipFill>
            <a:blip r:embed="rId3"/>
            <a:stretch>
              <a:fillRect l="-18302" b="-143185"/>
            </a:stretch>
          </a:blipFill>
        </p:spPr>
        <p:txBody>
          <a:bodyPr/>
          <a:lstStyle/>
          <a:p>
            <a:endParaRPr lang="en-US"/>
          </a:p>
        </p:txBody>
      </p:sp>
      <p:sp>
        <p:nvSpPr>
          <p:cNvPr id="4" name="Freeform 4"/>
          <p:cNvSpPr/>
          <p:nvPr/>
        </p:nvSpPr>
        <p:spPr>
          <a:xfrm>
            <a:off x="7196037" y="8607890"/>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5" name="Group 5"/>
          <p:cNvGrpSpPr/>
          <p:nvPr/>
        </p:nvGrpSpPr>
        <p:grpSpPr>
          <a:xfrm>
            <a:off x="9144000" y="947720"/>
            <a:ext cx="8229600" cy="822960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txBody>
            <a:bodyPr/>
            <a:lstStyle/>
            <a:p>
              <a:endParaRPr lang="en-US"/>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9560263" y="1065064"/>
            <a:ext cx="6529097" cy="6529097"/>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0048871" y="1184144"/>
            <a:ext cx="4606904" cy="460690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w="38100" cap="sq">
              <a:solidFill>
                <a:srgbClr val="E5E1DA"/>
              </a:solidFill>
              <a:prstDash val="solid"/>
              <a:miter/>
            </a:ln>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983746" y="1915297"/>
            <a:ext cx="7724922" cy="6294800"/>
          </a:xfrm>
          <a:prstGeom prst="rect">
            <a:avLst/>
          </a:prstGeom>
        </p:spPr>
        <p:txBody>
          <a:bodyPr wrap="square" lIns="0" tIns="0" rIns="0" bIns="0" rtlCol="0" anchor="t">
            <a:spAutoFit/>
          </a:bodyPr>
          <a:lstStyle/>
          <a:p>
            <a:pPr algn="l">
              <a:lnSpc>
                <a:spcPts val="2940"/>
              </a:lnSpc>
              <a:spcBef>
                <a:spcPct val="0"/>
              </a:spcBef>
            </a:pPr>
            <a:r>
              <a:rPr lang="en-US" sz="2800" b="1" dirty="0">
                <a:solidFill>
                  <a:srgbClr val="E5E1DA"/>
                </a:solidFill>
                <a:latin typeface="Lato"/>
                <a:ea typeface="Lato"/>
                <a:cs typeface="Lato"/>
                <a:sym typeface="Lato"/>
              </a:rPr>
              <a:t>💰 Customer Impact</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10x more affordable (KES 50 vs KES 2,500)</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Real-time usage transparency and spending control</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95% accident reduction guarantee</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Mobile payments and delivery scheduling</a:t>
            </a:r>
          </a:p>
          <a:p>
            <a:pPr lvl="1">
              <a:lnSpc>
                <a:spcPts val="2940"/>
              </a:lnSpc>
              <a:spcBef>
                <a:spcPct val="0"/>
              </a:spcBef>
            </a:pPr>
            <a:endParaRPr lang="en-US" sz="2400" dirty="0">
              <a:solidFill>
                <a:srgbClr val="E5E1DA"/>
              </a:solidFill>
              <a:latin typeface="Lato"/>
              <a:ea typeface="Lato"/>
              <a:cs typeface="Lato"/>
              <a:sym typeface="Lato"/>
            </a:endParaRPr>
          </a:p>
          <a:p>
            <a:pPr algn="l">
              <a:lnSpc>
                <a:spcPts val="2940"/>
              </a:lnSpc>
              <a:spcBef>
                <a:spcPct val="0"/>
              </a:spcBef>
            </a:pPr>
            <a:r>
              <a:rPr lang="en-US" sz="2800" b="1" dirty="0">
                <a:solidFill>
                  <a:srgbClr val="E5E1DA"/>
                </a:solidFill>
                <a:latin typeface="Lato"/>
                <a:ea typeface="Lato"/>
                <a:cs typeface="Lato"/>
                <a:sym typeface="Lato"/>
              </a:rPr>
              <a:t>📈 Market Expansion</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Target: 12M Kenyan households</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Addressable: 4.8M cost-excluded families</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Early adopters: Students, urban youth, SMEs</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Revenue potential: KES 2.4B annually</a:t>
            </a:r>
          </a:p>
          <a:p>
            <a:pPr lvl="1">
              <a:lnSpc>
                <a:spcPts val="2940"/>
              </a:lnSpc>
              <a:spcBef>
                <a:spcPct val="0"/>
              </a:spcBef>
            </a:pPr>
            <a:endParaRPr lang="en-US" sz="2400" dirty="0">
              <a:solidFill>
                <a:srgbClr val="E5E1DA"/>
              </a:solidFill>
              <a:latin typeface="Lato"/>
              <a:ea typeface="Lato"/>
              <a:cs typeface="Lato"/>
              <a:sym typeface="Lato"/>
            </a:endParaRPr>
          </a:p>
          <a:p>
            <a:pPr algn="l">
              <a:lnSpc>
                <a:spcPts val="2940"/>
              </a:lnSpc>
              <a:spcBef>
                <a:spcPct val="0"/>
              </a:spcBef>
            </a:pPr>
            <a:r>
              <a:rPr lang="en-US" sz="2800" b="1" dirty="0">
                <a:solidFill>
                  <a:srgbClr val="E5E1DA"/>
                </a:solidFill>
                <a:latin typeface="Lato"/>
                <a:ea typeface="Lato"/>
                <a:cs typeface="Lato"/>
                <a:sym typeface="Lato"/>
              </a:rPr>
              <a:t>🌍 Social Impact</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Reduces indoor air pollution for 3M+ families</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Creates tech jobs in installation and support</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Advances financial inclusion and cashless economy</a:t>
            </a:r>
          </a:p>
          <a:p>
            <a:pPr marL="800100" lvl="1" indent="-342900">
              <a:lnSpc>
                <a:spcPts val="2940"/>
              </a:lnSpc>
              <a:spcBef>
                <a:spcPct val="0"/>
              </a:spcBef>
              <a:buFont typeface="Arial" panose="020B0604020202020204" pitchFamily="34" charset="0"/>
              <a:buChar char="•"/>
            </a:pPr>
            <a:r>
              <a:rPr lang="en-US" sz="2400" dirty="0">
                <a:solidFill>
                  <a:srgbClr val="E5E1DA"/>
                </a:solidFill>
                <a:latin typeface="Lato"/>
                <a:ea typeface="Lato"/>
                <a:cs typeface="Lato"/>
                <a:sym typeface="Lato"/>
              </a:rPr>
              <a:t>Supports UN SDGs: Clean Energy, Health, Equality</a:t>
            </a:r>
          </a:p>
        </p:txBody>
      </p:sp>
      <p:sp>
        <p:nvSpPr>
          <p:cNvPr id="15" name="TextBox 15"/>
          <p:cNvSpPr txBox="1"/>
          <p:nvPr/>
        </p:nvSpPr>
        <p:spPr>
          <a:xfrm>
            <a:off x="942975" y="214831"/>
            <a:ext cx="5886506" cy="850233"/>
          </a:xfrm>
          <a:prstGeom prst="rect">
            <a:avLst/>
          </a:prstGeom>
        </p:spPr>
        <p:txBody>
          <a:bodyPr lIns="0" tIns="0" rIns="0" bIns="0" rtlCol="0" anchor="t">
            <a:spAutoFit/>
          </a:bodyPr>
          <a:lstStyle/>
          <a:p>
            <a:pPr algn="l">
              <a:lnSpc>
                <a:spcPts val="6600"/>
              </a:lnSpc>
            </a:pPr>
            <a:r>
              <a:rPr lang="en-US" sz="6000" b="1" dirty="0">
                <a:solidFill>
                  <a:srgbClr val="FBF9F1"/>
                </a:solidFill>
                <a:latin typeface="Poppins Bold"/>
                <a:ea typeface="Poppins Bold"/>
                <a:cs typeface="Poppins Bold"/>
                <a:sym typeface="Poppins Bold"/>
              </a:rPr>
              <a:t>MARKET</a:t>
            </a:r>
          </a:p>
        </p:txBody>
      </p:sp>
      <p:sp>
        <p:nvSpPr>
          <p:cNvPr id="16" name="TextBox 16"/>
          <p:cNvSpPr txBox="1"/>
          <p:nvPr/>
        </p:nvSpPr>
        <p:spPr>
          <a:xfrm rot="-1906815">
            <a:off x="12993495" y="7590205"/>
            <a:ext cx="3897077" cy="358240"/>
          </a:xfrm>
          <a:prstGeom prst="rect">
            <a:avLst/>
          </a:prstGeom>
        </p:spPr>
        <p:txBody>
          <a:bodyPr lIns="0" tIns="0" rIns="0" bIns="0" rtlCol="0" anchor="t">
            <a:spAutoFit/>
          </a:bodyPr>
          <a:lstStyle/>
          <a:p>
            <a:pPr algn="ctr">
              <a:lnSpc>
                <a:spcPts val="3080"/>
              </a:lnSpc>
              <a:spcBef>
                <a:spcPct val="0"/>
              </a:spcBef>
            </a:pPr>
            <a:r>
              <a:rPr lang="en-US" sz="2200" dirty="0">
                <a:solidFill>
                  <a:srgbClr val="E5E1DA"/>
                </a:solidFill>
                <a:latin typeface="Lato"/>
                <a:ea typeface="Lato"/>
                <a:cs typeface="Lato"/>
                <a:sym typeface="Lato"/>
              </a:rPr>
              <a:t>Market Expansion</a:t>
            </a:r>
          </a:p>
        </p:txBody>
      </p:sp>
      <p:sp>
        <p:nvSpPr>
          <p:cNvPr id="17" name="TextBox 17"/>
          <p:cNvSpPr txBox="1"/>
          <p:nvPr/>
        </p:nvSpPr>
        <p:spPr>
          <a:xfrm rot="-1594631">
            <a:off x="11601197" y="6032166"/>
            <a:ext cx="4332561" cy="358240"/>
          </a:xfrm>
          <a:prstGeom prst="rect">
            <a:avLst/>
          </a:prstGeom>
        </p:spPr>
        <p:txBody>
          <a:bodyPr lIns="0" tIns="0" rIns="0" bIns="0" rtlCol="0" anchor="t">
            <a:spAutoFit/>
          </a:bodyPr>
          <a:lstStyle/>
          <a:p>
            <a:pPr algn="ctr">
              <a:lnSpc>
                <a:spcPts val="3080"/>
              </a:lnSpc>
              <a:spcBef>
                <a:spcPct val="0"/>
              </a:spcBef>
            </a:pPr>
            <a:r>
              <a:rPr lang="en-US" sz="2200" dirty="0">
                <a:solidFill>
                  <a:srgbClr val="E5E1DA"/>
                </a:solidFill>
                <a:latin typeface="Lato"/>
                <a:ea typeface="Lato"/>
                <a:cs typeface="Lato"/>
                <a:sym typeface="Lato"/>
              </a:rPr>
              <a:t>Customer Impact</a:t>
            </a:r>
          </a:p>
        </p:txBody>
      </p:sp>
      <p:sp>
        <p:nvSpPr>
          <p:cNvPr id="18" name="TextBox 18"/>
          <p:cNvSpPr txBox="1"/>
          <p:nvPr/>
        </p:nvSpPr>
        <p:spPr>
          <a:xfrm rot="-1277786">
            <a:off x="10861839" y="4267284"/>
            <a:ext cx="3721397" cy="358240"/>
          </a:xfrm>
          <a:prstGeom prst="rect">
            <a:avLst/>
          </a:prstGeom>
        </p:spPr>
        <p:txBody>
          <a:bodyPr lIns="0" tIns="0" rIns="0" bIns="0" rtlCol="0" anchor="t">
            <a:spAutoFit/>
          </a:bodyPr>
          <a:lstStyle/>
          <a:p>
            <a:pPr algn="ctr">
              <a:lnSpc>
                <a:spcPts val="3080"/>
              </a:lnSpc>
              <a:spcBef>
                <a:spcPct val="0"/>
              </a:spcBef>
            </a:pPr>
            <a:r>
              <a:rPr lang="en-US" sz="2200" dirty="0">
                <a:solidFill>
                  <a:srgbClr val="E5E1DA"/>
                </a:solidFill>
                <a:latin typeface="Lato"/>
                <a:ea typeface="Lato"/>
                <a:cs typeface="Lato"/>
                <a:sym typeface="Lato"/>
              </a:rPr>
              <a:t> Social Impact</a:t>
            </a:r>
          </a:p>
        </p:txBody>
      </p:sp>
      <p:pic>
        <p:nvPicPr>
          <p:cNvPr id="19" name="Picture 18">
            <a:extLst>
              <a:ext uri="{FF2B5EF4-FFF2-40B4-BE49-F238E27FC236}">
                <a16:creationId xmlns:a16="http://schemas.microsoft.com/office/drawing/2014/main" id="{E75D6A0D-0001-7689-A63D-6F2DA5A43B50}"/>
              </a:ext>
            </a:extLst>
          </p:cNvPr>
          <p:cNvPicPr>
            <a:picLocks noChangeAspect="1"/>
          </p:cNvPicPr>
          <p:nvPr/>
        </p:nvPicPr>
        <p:blipFill>
          <a:blip r:embed="rId6"/>
          <a:stretch>
            <a:fillRect/>
          </a:stretch>
        </p:blipFill>
        <p:spPr>
          <a:xfrm>
            <a:off x="943390" y="1065064"/>
            <a:ext cx="8816900" cy="591380"/>
          </a:xfrm>
          <a:prstGeom prst="rect">
            <a:avLst/>
          </a:prstGeom>
        </p:spPr>
      </p:pic>
      <p:sp>
        <p:nvSpPr>
          <p:cNvPr id="20" name="TextBox 19">
            <a:extLst>
              <a:ext uri="{FF2B5EF4-FFF2-40B4-BE49-F238E27FC236}">
                <a16:creationId xmlns:a16="http://schemas.microsoft.com/office/drawing/2014/main" id="{D6E58059-969A-F74E-1546-A183B88D6401}"/>
              </a:ext>
            </a:extLst>
          </p:cNvPr>
          <p:cNvSpPr txBox="1"/>
          <p:nvPr/>
        </p:nvSpPr>
        <p:spPr>
          <a:xfrm>
            <a:off x="1771858" y="1164390"/>
            <a:ext cx="7602081" cy="461665"/>
          </a:xfrm>
          <a:prstGeom prst="rect">
            <a:avLst/>
          </a:prstGeom>
          <a:noFill/>
        </p:spPr>
        <p:txBody>
          <a:bodyPr wrap="square" rtlCol="0">
            <a:spAutoFit/>
          </a:bodyPr>
          <a:lstStyle/>
          <a:p>
            <a:r>
              <a:rPr lang="en-US" sz="2400" dirty="0">
                <a:solidFill>
                  <a:schemeClr val="bg1"/>
                </a:solidFill>
              </a:rPr>
              <a:t>Serving the Underserved While Growing Revenue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4983476" flipV="1">
            <a:off x="-2967312" y="244708"/>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2"/>
            <a:stretch>
              <a:fillRect/>
            </a:stretch>
          </a:blipFill>
        </p:spPr>
        <p:txBody>
          <a:bodyPr/>
          <a:lstStyle/>
          <a:p>
            <a:endParaRPr lang="en-US"/>
          </a:p>
        </p:txBody>
      </p:sp>
      <p:sp>
        <p:nvSpPr>
          <p:cNvPr id="3" name="Freeform 3"/>
          <p:cNvSpPr/>
          <p:nvPr/>
        </p:nvSpPr>
        <p:spPr>
          <a:xfrm>
            <a:off x="15372182" y="7222393"/>
            <a:ext cx="6195600" cy="3384081"/>
          </a:xfrm>
          <a:custGeom>
            <a:avLst/>
            <a:gdLst/>
            <a:ahLst/>
            <a:cxnLst/>
            <a:rect l="l" t="t" r="r" b="b"/>
            <a:pathLst>
              <a:path w="6195600" h="3384081">
                <a:moveTo>
                  <a:pt x="0" y="0"/>
                </a:moveTo>
                <a:lnTo>
                  <a:pt x="6195601" y="0"/>
                </a:lnTo>
                <a:lnTo>
                  <a:pt x="6195601" y="3384081"/>
                </a:lnTo>
                <a:lnTo>
                  <a:pt x="0" y="3384081"/>
                </a:lnTo>
                <a:lnTo>
                  <a:pt x="0" y="0"/>
                </a:lnTo>
                <a:close/>
              </a:path>
            </a:pathLst>
          </a:custGeom>
          <a:blipFill>
            <a:blip r:embed="rId3"/>
            <a:stretch>
              <a:fillRect l="-9750" b="-143185"/>
            </a:stretch>
          </a:blipFill>
        </p:spPr>
        <p:txBody>
          <a:bodyPr/>
          <a:lstStyle/>
          <a:p>
            <a:endParaRPr lang="en-US"/>
          </a:p>
        </p:txBody>
      </p:sp>
      <p:grpSp>
        <p:nvGrpSpPr>
          <p:cNvPr id="6" name="Group 6"/>
          <p:cNvGrpSpPr/>
          <p:nvPr/>
        </p:nvGrpSpPr>
        <p:grpSpPr>
          <a:xfrm>
            <a:off x="228600" y="3132575"/>
            <a:ext cx="6510914" cy="2961051"/>
            <a:chOff x="0" y="0"/>
            <a:chExt cx="1629988" cy="779865"/>
          </a:xfrm>
        </p:grpSpPr>
        <p:sp>
          <p:nvSpPr>
            <p:cNvPr id="7" name="Freeform 7"/>
            <p:cNvSpPr/>
            <p:nvPr/>
          </p:nvSpPr>
          <p:spPr>
            <a:xfrm>
              <a:off x="0" y="0"/>
              <a:ext cx="1629988" cy="779865"/>
            </a:xfrm>
            <a:custGeom>
              <a:avLst/>
              <a:gdLst/>
              <a:ahLst/>
              <a:cxnLst/>
              <a:rect l="l" t="t" r="r" b="b"/>
              <a:pathLst>
                <a:path w="1629988" h="779865">
                  <a:moveTo>
                    <a:pt x="25019" y="0"/>
                  </a:moveTo>
                  <a:lnTo>
                    <a:pt x="1604970" y="0"/>
                  </a:lnTo>
                  <a:cubicBezTo>
                    <a:pt x="1611605" y="0"/>
                    <a:pt x="1617969" y="2636"/>
                    <a:pt x="1622661" y="7328"/>
                  </a:cubicBezTo>
                  <a:cubicBezTo>
                    <a:pt x="1627353" y="12020"/>
                    <a:pt x="1629988" y="18383"/>
                    <a:pt x="1629988" y="25019"/>
                  </a:cubicBezTo>
                  <a:lnTo>
                    <a:pt x="1629988" y="754846"/>
                  </a:lnTo>
                  <a:cubicBezTo>
                    <a:pt x="1629988" y="761482"/>
                    <a:pt x="1627353" y="767845"/>
                    <a:pt x="1622661" y="772537"/>
                  </a:cubicBezTo>
                  <a:cubicBezTo>
                    <a:pt x="1617969" y="777229"/>
                    <a:pt x="1611605" y="779865"/>
                    <a:pt x="1604970" y="779865"/>
                  </a:cubicBezTo>
                  <a:lnTo>
                    <a:pt x="25019" y="779865"/>
                  </a:lnTo>
                  <a:cubicBezTo>
                    <a:pt x="18383" y="779865"/>
                    <a:pt x="12020" y="777229"/>
                    <a:pt x="7328" y="772537"/>
                  </a:cubicBezTo>
                  <a:cubicBezTo>
                    <a:pt x="2636" y="767845"/>
                    <a:pt x="0" y="761482"/>
                    <a:pt x="0" y="754846"/>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txBody>
            <a:bodyPr/>
            <a:lstStyle/>
            <a:p>
              <a:endParaRPr lang="en-US" dirty="0"/>
            </a:p>
          </p:txBody>
        </p:sp>
        <p:sp>
          <p:nvSpPr>
            <p:cNvPr id="8" name="TextBox 8"/>
            <p:cNvSpPr txBox="1"/>
            <p:nvPr/>
          </p:nvSpPr>
          <p:spPr>
            <a:xfrm>
              <a:off x="0" y="-38100"/>
              <a:ext cx="1629988" cy="81796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228600" y="6380949"/>
            <a:ext cx="6510914" cy="2961051"/>
            <a:chOff x="0" y="0"/>
            <a:chExt cx="1629988" cy="779865"/>
          </a:xfrm>
        </p:grpSpPr>
        <p:sp>
          <p:nvSpPr>
            <p:cNvPr id="10" name="Freeform 10"/>
            <p:cNvSpPr/>
            <p:nvPr/>
          </p:nvSpPr>
          <p:spPr>
            <a:xfrm>
              <a:off x="0" y="0"/>
              <a:ext cx="1629988" cy="779865"/>
            </a:xfrm>
            <a:custGeom>
              <a:avLst/>
              <a:gdLst/>
              <a:ahLst/>
              <a:cxnLst/>
              <a:rect l="l" t="t" r="r" b="b"/>
              <a:pathLst>
                <a:path w="1629988" h="779865">
                  <a:moveTo>
                    <a:pt x="25019" y="0"/>
                  </a:moveTo>
                  <a:lnTo>
                    <a:pt x="1604970" y="0"/>
                  </a:lnTo>
                  <a:cubicBezTo>
                    <a:pt x="1611605" y="0"/>
                    <a:pt x="1617969" y="2636"/>
                    <a:pt x="1622661" y="7328"/>
                  </a:cubicBezTo>
                  <a:cubicBezTo>
                    <a:pt x="1627353" y="12020"/>
                    <a:pt x="1629988" y="18383"/>
                    <a:pt x="1629988" y="25019"/>
                  </a:cubicBezTo>
                  <a:lnTo>
                    <a:pt x="1629988" y="754846"/>
                  </a:lnTo>
                  <a:cubicBezTo>
                    <a:pt x="1629988" y="761482"/>
                    <a:pt x="1627353" y="767845"/>
                    <a:pt x="1622661" y="772537"/>
                  </a:cubicBezTo>
                  <a:cubicBezTo>
                    <a:pt x="1617969" y="777229"/>
                    <a:pt x="1611605" y="779865"/>
                    <a:pt x="1604970" y="779865"/>
                  </a:cubicBezTo>
                  <a:lnTo>
                    <a:pt x="25019" y="779865"/>
                  </a:lnTo>
                  <a:cubicBezTo>
                    <a:pt x="18383" y="779865"/>
                    <a:pt x="12020" y="777229"/>
                    <a:pt x="7328" y="772537"/>
                  </a:cubicBezTo>
                  <a:cubicBezTo>
                    <a:pt x="2636" y="767845"/>
                    <a:pt x="0" y="761482"/>
                    <a:pt x="0" y="754846"/>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txBody>
            <a:bodyPr/>
            <a:lstStyle/>
            <a:p>
              <a:endParaRPr lang="en-US"/>
            </a:p>
          </p:txBody>
        </p:sp>
        <p:sp>
          <p:nvSpPr>
            <p:cNvPr id="11" name="TextBox 11"/>
            <p:cNvSpPr txBox="1"/>
            <p:nvPr/>
          </p:nvSpPr>
          <p:spPr>
            <a:xfrm>
              <a:off x="0" y="-38100"/>
              <a:ext cx="1629988" cy="817965"/>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1548485" y="3132575"/>
            <a:ext cx="6510914" cy="2961051"/>
            <a:chOff x="0" y="0"/>
            <a:chExt cx="1629988" cy="779865"/>
          </a:xfrm>
        </p:grpSpPr>
        <p:sp>
          <p:nvSpPr>
            <p:cNvPr id="13" name="Freeform 13"/>
            <p:cNvSpPr/>
            <p:nvPr/>
          </p:nvSpPr>
          <p:spPr>
            <a:xfrm>
              <a:off x="0" y="0"/>
              <a:ext cx="1629988" cy="779865"/>
            </a:xfrm>
            <a:custGeom>
              <a:avLst/>
              <a:gdLst/>
              <a:ahLst/>
              <a:cxnLst/>
              <a:rect l="l" t="t" r="r" b="b"/>
              <a:pathLst>
                <a:path w="1629988" h="779865">
                  <a:moveTo>
                    <a:pt x="25019" y="0"/>
                  </a:moveTo>
                  <a:lnTo>
                    <a:pt x="1604970" y="0"/>
                  </a:lnTo>
                  <a:cubicBezTo>
                    <a:pt x="1611605" y="0"/>
                    <a:pt x="1617969" y="2636"/>
                    <a:pt x="1622661" y="7328"/>
                  </a:cubicBezTo>
                  <a:cubicBezTo>
                    <a:pt x="1627353" y="12020"/>
                    <a:pt x="1629988" y="18383"/>
                    <a:pt x="1629988" y="25019"/>
                  </a:cubicBezTo>
                  <a:lnTo>
                    <a:pt x="1629988" y="754846"/>
                  </a:lnTo>
                  <a:cubicBezTo>
                    <a:pt x="1629988" y="761482"/>
                    <a:pt x="1627353" y="767845"/>
                    <a:pt x="1622661" y="772537"/>
                  </a:cubicBezTo>
                  <a:cubicBezTo>
                    <a:pt x="1617969" y="777229"/>
                    <a:pt x="1611605" y="779865"/>
                    <a:pt x="1604970" y="779865"/>
                  </a:cubicBezTo>
                  <a:lnTo>
                    <a:pt x="25019" y="779865"/>
                  </a:lnTo>
                  <a:cubicBezTo>
                    <a:pt x="18383" y="779865"/>
                    <a:pt x="12020" y="777229"/>
                    <a:pt x="7328" y="772537"/>
                  </a:cubicBezTo>
                  <a:cubicBezTo>
                    <a:pt x="2636" y="767845"/>
                    <a:pt x="0" y="761482"/>
                    <a:pt x="0" y="754846"/>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txBody>
            <a:bodyPr/>
            <a:lstStyle/>
            <a:p>
              <a:endParaRPr lang="en-US"/>
            </a:p>
          </p:txBody>
        </p:sp>
        <p:sp>
          <p:nvSpPr>
            <p:cNvPr id="14" name="TextBox 14"/>
            <p:cNvSpPr txBox="1"/>
            <p:nvPr/>
          </p:nvSpPr>
          <p:spPr>
            <a:xfrm>
              <a:off x="0" y="-38100"/>
              <a:ext cx="1629988" cy="817965"/>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1548485" y="6380949"/>
            <a:ext cx="6510913" cy="2961051"/>
            <a:chOff x="0" y="0"/>
            <a:chExt cx="1629988" cy="779865"/>
          </a:xfrm>
        </p:grpSpPr>
        <p:sp>
          <p:nvSpPr>
            <p:cNvPr id="16" name="Freeform 16"/>
            <p:cNvSpPr/>
            <p:nvPr/>
          </p:nvSpPr>
          <p:spPr>
            <a:xfrm>
              <a:off x="0" y="0"/>
              <a:ext cx="1629988" cy="779865"/>
            </a:xfrm>
            <a:custGeom>
              <a:avLst/>
              <a:gdLst/>
              <a:ahLst/>
              <a:cxnLst/>
              <a:rect l="l" t="t" r="r" b="b"/>
              <a:pathLst>
                <a:path w="1629988" h="779865">
                  <a:moveTo>
                    <a:pt x="25019" y="0"/>
                  </a:moveTo>
                  <a:lnTo>
                    <a:pt x="1604970" y="0"/>
                  </a:lnTo>
                  <a:cubicBezTo>
                    <a:pt x="1611605" y="0"/>
                    <a:pt x="1617969" y="2636"/>
                    <a:pt x="1622661" y="7328"/>
                  </a:cubicBezTo>
                  <a:cubicBezTo>
                    <a:pt x="1627353" y="12020"/>
                    <a:pt x="1629988" y="18383"/>
                    <a:pt x="1629988" y="25019"/>
                  </a:cubicBezTo>
                  <a:lnTo>
                    <a:pt x="1629988" y="754846"/>
                  </a:lnTo>
                  <a:cubicBezTo>
                    <a:pt x="1629988" y="761482"/>
                    <a:pt x="1627353" y="767845"/>
                    <a:pt x="1622661" y="772537"/>
                  </a:cubicBezTo>
                  <a:cubicBezTo>
                    <a:pt x="1617969" y="777229"/>
                    <a:pt x="1611605" y="779865"/>
                    <a:pt x="1604970" y="779865"/>
                  </a:cubicBezTo>
                  <a:lnTo>
                    <a:pt x="25019" y="779865"/>
                  </a:lnTo>
                  <a:cubicBezTo>
                    <a:pt x="18383" y="779865"/>
                    <a:pt x="12020" y="777229"/>
                    <a:pt x="7328" y="772537"/>
                  </a:cubicBezTo>
                  <a:cubicBezTo>
                    <a:pt x="2636" y="767845"/>
                    <a:pt x="0" y="761482"/>
                    <a:pt x="0" y="754846"/>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txBody>
            <a:bodyPr/>
            <a:lstStyle/>
            <a:p>
              <a:endParaRPr lang="en-US"/>
            </a:p>
          </p:txBody>
        </p:sp>
        <p:sp>
          <p:nvSpPr>
            <p:cNvPr id="17" name="TextBox 17"/>
            <p:cNvSpPr txBox="1"/>
            <p:nvPr/>
          </p:nvSpPr>
          <p:spPr>
            <a:xfrm>
              <a:off x="0" y="-38100"/>
              <a:ext cx="1629988" cy="817965"/>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944302" y="4112215"/>
            <a:ext cx="5445149" cy="1568699"/>
          </a:xfrm>
          <a:prstGeom prst="rect">
            <a:avLst/>
          </a:prstGeom>
        </p:spPr>
        <p:txBody>
          <a:bodyPr lIns="0" tIns="0" rIns="0" bIns="0" rtlCol="0" anchor="t">
            <a:spAutoFit/>
          </a:bodyPr>
          <a:lstStyle/>
          <a:p>
            <a:pPr>
              <a:lnSpc>
                <a:spcPts val="3079"/>
              </a:lnSpc>
              <a:spcBef>
                <a:spcPct val="0"/>
              </a:spcBef>
            </a:pPr>
            <a:r>
              <a:rPr lang="en-US" sz="2400" dirty="0">
                <a:solidFill>
                  <a:schemeClr val="bg1"/>
                </a:solidFill>
              </a:rPr>
              <a:t>AI route optimization saves 30% costs. Predictive maintenance prevents failures. Real-time GPS tracking. Automated inventory management.</a:t>
            </a:r>
            <a:endParaRPr lang="en-US" sz="2800" dirty="0">
              <a:solidFill>
                <a:schemeClr val="bg1"/>
              </a:solidFill>
              <a:latin typeface="Lato"/>
              <a:ea typeface="Lato"/>
              <a:cs typeface="Lato"/>
              <a:sym typeface="Lato"/>
            </a:endParaRPr>
          </a:p>
        </p:txBody>
      </p:sp>
      <p:sp>
        <p:nvSpPr>
          <p:cNvPr id="19" name="TextBox 19"/>
          <p:cNvSpPr txBox="1"/>
          <p:nvPr/>
        </p:nvSpPr>
        <p:spPr>
          <a:xfrm>
            <a:off x="550652" y="3502991"/>
            <a:ext cx="6188862" cy="856517"/>
          </a:xfrm>
          <a:prstGeom prst="rect">
            <a:avLst/>
          </a:prstGeom>
        </p:spPr>
        <p:txBody>
          <a:bodyPr wrap="square" lIns="0" tIns="0" rIns="0" bIns="0" rtlCol="0" anchor="t">
            <a:spAutoFit/>
          </a:bodyPr>
          <a:lstStyle/>
          <a:p>
            <a:pPr>
              <a:lnSpc>
                <a:spcPts val="3500"/>
              </a:lnSpc>
              <a:spcBef>
                <a:spcPct val="0"/>
              </a:spcBef>
            </a:pPr>
            <a:r>
              <a:rPr lang="en-US" sz="2600" b="1" dirty="0">
                <a:solidFill>
                  <a:schemeClr val="bg1"/>
                </a:solidFill>
              </a:rPr>
              <a:t>SMART OPERATIONS &amp; FLEET INTELLIGENCE</a:t>
            </a:r>
          </a:p>
          <a:p>
            <a:pPr algn="l">
              <a:lnSpc>
                <a:spcPts val="3500"/>
              </a:lnSpc>
              <a:spcBef>
                <a:spcPct val="0"/>
              </a:spcBef>
            </a:pPr>
            <a:endParaRPr lang="en-US" sz="2600" b="1" dirty="0">
              <a:solidFill>
                <a:schemeClr val="bg1"/>
              </a:solidFill>
              <a:latin typeface="Lato Bold"/>
              <a:ea typeface="Lato Bold"/>
              <a:cs typeface="Lato Bold"/>
              <a:sym typeface="Lato Bold"/>
            </a:endParaRPr>
          </a:p>
        </p:txBody>
      </p:sp>
      <p:sp>
        <p:nvSpPr>
          <p:cNvPr id="20" name="TextBox 20"/>
          <p:cNvSpPr txBox="1"/>
          <p:nvPr/>
        </p:nvSpPr>
        <p:spPr>
          <a:xfrm>
            <a:off x="4525413" y="945000"/>
            <a:ext cx="9237174" cy="1454150"/>
          </a:xfrm>
          <a:prstGeom prst="rect">
            <a:avLst/>
          </a:prstGeom>
        </p:spPr>
        <p:txBody>
          <a:bodyPr lIns="0" tIns="0" rIns="0" bIns="0" rtlCol="0" anchor="t">
            <a:spAutoFit/>
          </a:bodyPr>
          <a:lstStyle/>
          <a:p>
            <a:pPr algn="ctr">
              <a:lnSpc>
                <a:spcPts val="5500"/>
              </a:lnSpc>
            </a:pPr>
            <a:r>
              <a:rPr lang="en-US" sz="5000" b="1" dirty="0">
                <a:solidFill>
                  <a:srgbClr val="FBF9F1"/>
                </a:solidFill>
                <a:latin typeface="Poppins Bold"/>
                <a:ea typeface="Poppins Bold"/>
                <a:cs typeface="Poppins Bold"/>
                <a:sym typeface="Poppins Bold"/>
              </a:rPr>
              <a:t>THEME ALIGNMENT &amp; INNOVATION</a:t>
            </a:r>
          </a:p>
        </p:txBody>
      </p:sp>
      <p:sp>
        <p:nvSpPr>
          <p:cNvPr id="21" name="TextBox 21"/>
          <p:cNvSpPr txBox="1"/>
          <p:nvPr/>
        </p:nvSpPr>
        <p:spPr>
          <a:xfrm>
            <a:off x="586450" y="7768131"/>
            <a:ext cx="5445149" cy="1163320"/>
          </a:xfrm>
          <a:prstGeom prst="rect">
            <a:avLst/>
          </a:prstGeom>
        </p:spPr>
        <p:txBody>
          <a:bodyPr lIns="0" tIns="0" rIns="0" bIns="0" rtlCol="0" anchor="t">
            <a:spAutoFit/>
          </a:bodyPr>
          <a:lstStyle/>
          <a:p>
            <a:pPr algn="l">
              <a:lnSpc>
                <a:spcPts val="3079"/>
              </a:lnSpc>
              <a:spcBef>
                <a:spcPct val="0"/>
              </a:spcBef>
            </a:pPr>
            <a:r>
              <a:rPr lang="en-US" sz="2199" dirty="0">
                <a:solidFill>
                  <a:srgbClr val="E5E1DA"/>
                </a:solidFill>
                <a:latin typeface="Lato"/>
                <a:ea typeface="Lato"/>
                <a:cs typeface="Lato"/>
                <a:sym typeface="Lato"/>
              </a:rPr>
              <a:t>First PAYG LPG at KES 50 (not KES 2,500). Mobile app with one-tap payments. Gamified features. Works offline via USSD.</a:t>
            </a:r>
          </a:p>
        </p:txBody>
      </p:sp>
      <p:sp>
        <p:nvSpPr>
          <p:cNvPr id="22" name="TextBox 22"/>
          <p:cNvSpPr txBox="1"/>
          <p:nvPr/>
        </p:nvSpPr>
        <p:spPr>
          <a:xfrm>
            <a:off x="381000" y="6682391"/>
            <a:ext cx="6358514" cy="853760"/>
          </a:xfrm>
          <a:prstGeom prst="rect">
            <a:avLst/>
          </a:prstGeom>
        </p:spPr>
        <p:txBody>
          <a:bodyPr wrap="square" lIns="0" tIns="0" rIns="0" bIns="0" rtlCol="0" anchor="t">
            <a:spAutoFit/>
          </a:bodyPr>
          <a:lstStyle/>
          <a:p>
            <a:pPr algn="l">
              <a:lnSpc>
                <a:spcPts val="3500"/>
              </a:lnSpc>
              <a:spcBef>
                <a:spcPct val="0"/>
              </a:spcBef>
            </a:pPr>
            <a:r>
              <a:rPr lang="en-US" sz="2500" b="1" dirty="0">
                <a:solidFill>
                  <a:srgbClr val="FBF9F1"/>
                </a:solidFill>
                <a:latin typeface="Lato Bold"/>
                <a:ea typeface="Lato Bold"/>
                <a:cs typeface="Lato Bold"/>
                <a:sym typeface="Lato Bold"/>
              </a:rPr>
              <a:t>Reimagined Consumer Experience &amp; Youth Innovation</a:t>
            </a:r>
          </a:p>
        </p:txBody>
      </p:sp>
      <p:sp>
        <p:nvSpPr>
          <p:cNvPr id="23" name="TextBox 23"/>
          <p:cNvSpPr txBox="1"/>
          <p:nvPr/>
        </p:nvSpPr>
        <p:spPr>
          <a:xfrm>
            <a:off x="11942135" y="4112215"/>
            <a:ext cx="5445149" cy="1153329"/>
          </a:xfrm>
          <a:prstGeom prst="rect">
            <a:avLst/>
          </a:prstGeom>
        </p:spPr>
        <p:txBody>
          <a:bodyPr lIns="0" tIns="0" rIns="0" bIns="0" rtlCol="0" anchor="t">
            <a:spAutoFit/>
          </a:bodyPr>
          <a:lstStyle/>
          <a:p>
            <a:pPr algn="l">
              <a:lnSpc>
                <a:spcPts val="3079"/>
              </a:lnSpc>
              <a:spcBef>
                <a:spcPct val="0"/>
              </a:spcBef>
            </a:pPr>
            <a:r>
              <a:rPr lang="en-US" sz="2199" dirty="0">
                <a:solidFill>
                  <a:srgbClr val="E5E1DA"/>
                </a:solidFill>
                <a:latin typeface="Lato"/>
                <a:ea typeface="Lato"/>
                <a:cs typeface="Lato"/>
                <a:sym typeface="Lato"/>
              </a:rPr>
              <a:t>Automatic leak detection + instant alerts. 24/7 multilingual support. Complete audit trail.</a:t>
            </a:r>
          </a:p>
        </p:txBody>
      </p:sp>
      <p:sp>
        <p:nvSpPr>
          <p:cNvPr id="24" name="TextBox 24"/>
          <p:cNvSpPr txBox="1"/>
          <p:nvPr/>
        </p:nvSpPr>
        <p:spPr>
          <a:xfrm>
            <a:off x="11942135" y="3502991"/>
            <a:ext cx="5445149" cy="404919"/>
          </a:xfrm>
          <a:prstGeom prst="rect">
            <a:avLst/>
          </a:prstGeom>
        </p:spPr>
        <p:txBody>
          <a:bodyPr lIns="0" tIns="0" rIns="0" bIns="0" rtlCol="0" anchor="t">
            <a:spAutoFit/>
          </a:bodyPr>
          <a:lstStyle/>
          <a:p>
            <a:pPr algn="l">
              <a:lnSpc>
                <a:spcPts val="3500"/>
              </a:lnSpc>
              <a:spcBef>
                <a:spcPct val="0"/>
              </a:spcBef>
            </a:pPr>
            <a:r>
              <a:rPr lang="en-US" sz="2500" b="1" dirty="0">
                <a:solidFill>
                  <a:srgbClr val="FBF9F1"/>
                </a:solidFill>
                <a:latin typeface="Lato Bold"/>
                <a:ea typeface="Lato Bold"/>
                <a:cs typeface="Lato Bold"/>
                <a:sym typeface="Lato Bold"/>
              </a:rPr>
              <a:t>Customer Support &amp; Safety Trust</a:t>
            </a:r>
          </a:p>
        </p:txBody>
      </p:sp>
      <p:sp>
        <p:nvSpPr>
          <p:cNvPr id="25" name="TextBox 25"/>
          <p:cNvSpPr txBox="1"/>
          <p:nvPr/>
        </p:nvSpPr>
        <p:spPr>
          <a:xfrm>
            <a:off x="11942135" y="7360589"/>
            <a:ext cx="5445149" cy="1553845"/>
          </a:xfrm>
          <a:prstGeom prst="rect">
            <a:avLst/>
          </a:prstGeom>
        </p:spPr>
        <p:txBody>
          <a:bodyPr lIns="0" tIns="0" rIns="0" bIns="0" rtlCol="0" anchor="t">
            <a:spAutoFit/>
          </a:bodyPr>
          <a:lstStyle/>
          <a:p>
            <a:pPr algn="l">
              <a:lnSpc>
                <a:spcPts val="3079"/>
              </a:lnSpc>
              <a:spcBef>
                <a:spcPct val="0"/>
              </a:spcBef>
            </a:pPr>
            <a:r>
              <a:rPr lang="en-US" sz="2199" dirty="0">
                <a:solidFill>
                  <a:srgbClr val="E5E1DA"/>
                </a:solidFill>
                <a:latin typeface="Lato"/>
                <a:ea typeface="Lato"/>
                <a:cs typeface="Lato"/>
                <a:sym typeface="Lato"/>
              </a:rPr>
              <a:t>Hardware + software ecosystem (unique approach). IoT + FinTech + AI + Energy converging. Recurring revenue model. Financial inclusion for 4.8M families.</a:t>
            </a:r>
          </a:p>
        </p:txBody>
      </p:sp>
      <p:sp>
        <p:nvSpPr>
          <p:cNvPr id="26" name="TextBox 26"/>
          <p:cNvSpPr txBox="1"/>
          <p:nvPr/>
        </p:nvSpPr>
        <p:spPr>
          <a:xfrm>
            <a:off x="11942135" y="6751365"/>
            <a:ext cx="5445149" cy="404919"/>
          </a:xfrm>
          <a:prstGeom prst="rect">
            <a:avLst/>
          </a:prstGeom>
        </p:spPr>
        <p:txBody>
          <a:bodyPr lIns="0" tIns="0" rIns="0" bIns="0" rtlCol="0" anchor="t">
            <a:spAutoFit/>
          </a:bodyPr>
          <a:lstStyle/>
          <a:p>
            <a:pPr algn="l">
              <a:lnSpc>
                <a:spcPts val="3500"/>
              </a:lnSpc>
              <a:spcBef>
                <a:spcPct val="0"/>
              </a:spcBef>
            </a:pPr>
            <a:r>
              <a:rPr lang="en-US" sz="2500" b="1" dirty="0">
                <a:solidFill>
                  <a:srgbClr val="FBF9F1"/>
                </a:solidFill>
                <a:latin typeface="Lato Bold"/>
                <a:ea typeface="Lato Bold"/>
                <a:cs typeface="Lato Bold"/>
                <a:sym typeface="Lato Bold"/>
              </a:rPr>
              <a:t>Cutting-Edge Innovation</a:t>
            </a:r>
          </a:p>
        </p:txBody>
      </p:sp>
      <p:pic>
        <p:nvPicPr>
          <p:cNvPr id="27" name="Picture 6">
            <a:extLst>
              <a:ext uri="{FF2B5EF4-FFF2-40B4-BE49-F238E27FC236}">
                <a16:creationId xmlns:a16="http://schemas.microsoft.com/office/drawing/2014/main" id="{8B39EDC2-EF54-32DB-9B23-934D1E4222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33164" y="3199710"/>
            <a:ext cx="4065258" cy="575255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8223014">
            <a:off x="10390309" y="-6593766"/>
            <a:ext cx="10128448" cy="10895890"/>
          </a:xfrm>
          <a:custGeom>
            <a:avLst/>
            <a:gdLst/>
            <a:ahLst/>
            <a:cxnLst/>
            <a:rect l="l" t="t" r="r" b="b"/>
            <a:pathLst>
              <a:path w="10128448" h="10895890">
                <a:moveTo>
                  <a:pt x="0" y="0"/>
                </a:moveTo>
                <a:lnTo>
                  <a:pt x="10128448" y="0"/>
                </a:lnTo>
                <a:lnTo>
                  <a:pt x="10128448" y="10895890"/>
                </a:lnTo>
                <a:lnTo>
                  <a:pt x="0" y="10895890"/>
                </a:lnTo>
                <a:lnTo>
                  <a:pt x="0" y="0"/>
                </a:lnTo>
                <a:close/>
              </a:path>
            </a:pathLst>
          </a:custGeom>
          <a:blipFill>
            <a:blip r:embed="rId2"/>
            <a:stretch>
              <a:fillRect l="-157" r="-157"/>
            </a:stretch>
          </a:blipFill>
        </p:spPr>
        <p:txBody>
          <a:bodyPr/>
          <a:lstStyle/>
          <a:p>
            <a:endParaRPr lang="en-US"/>
          </a:p>
        </p:txBody>
      </p:sp>
      <p:grpSp>
        <p:nvGrpSpPr>
          <p:cNvPr id="3" name="Group 3"/>
          <p:cNvGrpSpPr/>
          <p:nvPr/>
        </p:nvGrpSpPr>
        <p:grpSpPr>
          <a:xfrm>
            <a:off x="1028700" y="4461803"/>
            <a:ext cx="16230600" cy="650410"/>
            <a:chOff x="0" y="0"/>
            <a:chExt cx="4274726" cy="171301"/>
          </a:xfrm>
        </p:grpSpPr>
        <p:sp>
          <p:nvSpPr>
            <p:cNvPr id="4" name="Freeform 4"/>
            <p:cNvSpPr/>
            <p:nvPr/>
          </p:nvSpPr>
          <p:spPr>
            <a:xfrm>
              <a:off x="0" y="0"/>
              <a:ext cx="4274726" cy="171301"/>
            </a:xfrm>
            <a:custGeom>
              <a:avLst/>
              <a:gdLst/>
              <a:ahLst/>
              <a:cxnLst/>
              <a:rect l="l" t="t" r="r" b="b"/>
              <a:pathLst>
                <a:path w="4274726" h="171301">
                  <a:moveTo>
                    <a:pt x="28620" y="0"/>
                  </a:moveTo>
                  <a:lnTo>
                    <a:pt x="4246106" y="0"/>
                  </a:lnTo>
                  <a:cubicBezTo>
                    <a:pt x="4261912" y="0"/>
                    <a:pt x="4274726" y="12813"/>
                    <a:pt x="4274726" y="28620"/>
                  </a:cubicBezTo>
                  <a:lnTo>
                    <a:pt x="4274726" y="142682"/>
                  </a:lnTo>
                  <a:cubicBezTo>
                    <a:pt x="4274726" y="158488"/>
                    <a:pt x="4261912" y="171301"/>
                    <a:pt x="4246106" y="171301"/>
                  </a:cubicBezTo>
                  <a:lnTo>
                    <a:pt x="28620" y="171301"/>
                  </a:lnTo>
                  <a:cubicBezTo>
                    <a:pt x="12813" y="171301"/>
                    <a:pt x="0" y="158488"/>
                    <a:pt x="0" y="142682"/>
                  </a:cubicBezTo>
                  <a:lnTo>
                    <a:pt x="0" y="28620"/>
                  </a:lnTo>
                  <a:cubicBezTo>
                    <a:pt x="0" y="12813"/>
                    <a:pt x="12813" y="0"/>
                    <a:pt x="28620"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5" name="TextBox 5"/>
            <p:cNvSpPr txBox="1"/>
            <p:nvPr/>
          </p:nvSpPr>
          <p:spPr>
            <a:xfrm>
              <a:off x="0" y="-38100"/>
              <a:ext cx="4274726" cy="209401"/>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1463411" y="4581384"/>
            <a:ext cx="408164" cy="411249"/>
          </a:xfrm>
          <a:custGeom>
            <a:avLst/>
            <a:gdLst/>
            <a:ahLst/>
            <a:cxnLst/>
            <a:rect l="l" t="t" r="r" b="b"/>
            <a:pathLst>
              <a:path w="408164" h="411249">
                <a:moveTo>
                  <a:pt x="0" y="0"/>
                </a:moveTo>
                <a:lnTo>
                  <a:pt x="408164" y="0"/>
                </a:lnTo>
                <a:lnTo>
                  <a:pt x="408164" y="411249"/>
                </a:lnTo>
                <a:lnTo>
                  <a:pt x="0" y="411249"/>
                </a:lnTo>
                <a:lnTo>
                  <a:pt x="0" y="0"/>
                </a:lnTo>
                <a:close/>
              </a:path>
            </a:pathLst>
          </a:custGeom>
          <a:blipFill>
            <a:blip r:embed="rId3"/>
            <a:stretch>
              <a:fillRect/>
            </a:stretch>
          </a:blipFill>
        </p:spPr>
        <p:txBody>
          <a:bodyPr/>
          <a:lstStyle/>
          <a:p>
            <a:endParaRPr lang="en-US"/>
          </a:p>
        </p:txBody>
      </p:sp>
      <p:sp>
        <p:nvSpPr>
          <p:cNvPr id="7" name="Freeform 7"/>
          <p:cNvSpPr/>
          <p:nvPr/>
        </p:nvSpPr>
        <p:spPr>
          <a:xfrm>
            <a:off x="5499461" y="4567019"/>
            <a:ext cx="408164" cy="411249"/>
          </a:xfrm>
          <a:custGeom>
            <a:avLst/>
            <a:gdLst/>
            <a:ahLst/>
            <a:cxnLst/>
            <a:rect l="l" t="t" r="r" b="b"/>
            <a:pathLst>
              <a:path w="408164" h="411249">
                <a:moveTo>
                  <a:pt x="0" y="0"/>
                </a:moveTo>
                <a:lnTo>
                  <a:pt x="408165" y="0"/>
                </a:lnTo>
                <a:lnTo>
                  <a:pt x="408165" y="411249"/>
                </a:lnTo>
                <a:lnTo>
                  <a:pt x="0" y="411249"/>
                </a:lnTo>
                <a:lnTo>
                  <a:pt x="0" y="0"/>
                </a:lnTo>
                <a:close/>
              </a:path>
            </a:pathLst>
          </a:custGeom>
          <a:blipFill>
            <a:blip r:embed="rId3"/>
            <a:stretch>
              <a:fillRect/>
            </a:stretch>
          </a:blipFill>
        </p:spPr>
        <p:txBody>
          <a:bodyPr/>
          <a:lstStyle/>
          <a:p>
            <a:endParaRPr lang="en-US"/>
          </a:p>
        </p:txBody>
      </p:sp>
      <p:sp>
        <p:nvSpPr>
          <p:cNvPr id="8" name="Freeform 8"/>
          <p:cNvSpPr/>
          <p:nvPr/>
        </p:nvSpPr>
        <p:spPr>
          <a:xfrm>
            <a:off x="9535512" y="4552655"/>
            <a:ext cx="408164" cy="411249"/>
          </a:xfrm>
          <a:custGeom>
            <a:avLst/>
            <a:gdLst/>
            <a:ahLst/>
            <a:cxnLst/>
            <a:rect l="l" t="t" r="r" b="b"/>
            <a:pathLst>
              <a:path w="408164" h="411249">
                <a:moveTo>
                  <a:pt x="0" y="0"/>
                </a:moveTo>
                <a:lnTo>
                  <a:pt x="408164" y="0"/>
                </a:lnTo>
                <a:lnTo>
                  <a:pt x="408164" y="411248"/>
                </a:lnTo>
                <a:lnTo>
                  <a:pt x="0" y="411248"/>
                </a:lnTo>
                <a:lnTo>
                  <a:pt x="0" y="0"/>
                </a:lnTo>
                <a:close/>
              </a:path>
            </a:pathLst>
          </a:custGeom>
          <a:blipFill>
            <a:blip r:embed="rId3"/>
            <a:stretch>
              <a:fillRect/>
            </a:stretch>
          </a:blipFill>
        </p:spPr>
        <p:txBody>
          <a:bodyPr/>
          <a:lstStyle/>
          <a:p>
            <a:endParaRPr lang="en-US"/>
          </a:p>
        </p:txBody>
      </p:sp>
      <p:sp>
        <p:nvSpPr>
          <p:cNvPr id="9" name="Freeform 9"/>
          <p:cNvSpPr/>
          <p:nvPr/>
        </p:nvSpPr>
        <p:spPr>
          <a:xfrm>
            <a:off x="13571562" y="4538290"/>
            <a:ext cx="408164" cy="411249"/>
          </a:xfrm>
          <a:custGeom>
            <a:avLst/>
            <a:gdLst/>
            <a:ahLst/>
            <a:cxnLst/>
            <a:rect l="l" t="t" r="r" b="b"/>
            <a:pathLst>
              <a:path w="408164" h="411249">
                <a:moveTo>
                  <a:pt x="0" y="0"/>
                </a:moveTo>
                <a:lnTo>
                  <a:pt x="408164" y="0"/>
                </a:lnTo>
                <a:lnTo>
                  <a:pt x="408164" y="411249"/>
                </a:lnTo>
                <a:lnTo>
                  <a:pt x="0" y="411249"/>
                </a:lnTo>
                <a:lnTo>
                  <a:pt x="0" y="0"/>
                </a:lnTo>
                <a:close/>
              </a:path>
            </a:pathLst>
          </a:custGeom>
          <a:blipFill>
            <a:blip r:embed="rId3"/>
            <a:stretch>
              <a:fillRect/>
            </a:stretch>
          </a:blipFill>
        </p:spPr>
        <p:txBody>
          <a:bodyPr/>
          <a:lstStyle/>
          <a:p>
            <a:endParaRPr lang="en-US"/>
          </a:p>
        </p:txBody>
      </p:sp>
      <p:sp>
        <p:nvSpPr>
          <p:cNvPr id="10" name="Freeform 10"/>
          <p:cNvSpPr/>
          <p:nvPr/>
        </p:nvSpPr>
        <p:spPr>
          <a:xfrm>
            <a:off x="7385361" y="2401896"/>
            <a:ext cx="650410" cy="650410"/>
          </a:xfrm>
          <a:custGeom>
            <a:avLst/>
            <a:gdLst/>
            <a:ahLst/>
            <a:cxnLst/>
            <a:rect l="l" t="t" r="r" b="b"/>
            <a:pathLst>
              <a:path w="650410" h="650410">
                <a:moveTo>
                  <a:pt x="0" y="0"/>
                </a:moveTo>
                <a:lnTo>
                  <a:pt x="650411" y="0"/>
                </a:lnTo>
                <a:lnTo>
                  <a:pt x="650411" y="650411"/>
                </a:lnTo>
                <a:lnTo>
                  <a:pt x="0" y="65041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TextBox 11"/>
          <p:cNvSpPr txBox="1"/>
          <p:nvPr/>
        </p:nvSpPr>
        <p:spPr>
          <a:xfrm>
            <a:off x="839740" y="5540838"/>
            <a:ext cx="3220434" cy="404919"/>
          </a:xfrm>
          <a:prstGeom prst="rect">
            <a:avLst/>
          </a:prstGeom>
        </p:spPr>
        <p:txBody>
          <a:bodyPr lIns="0" tIns="0" rIns="0" bIns="0" rtlCol="0" anchor="t">
            <a:spAutoFit/>
          </a:bodyPr>
          <a:lstStyle/>
          <a:p>
            <a:pPr algn="l">
              <a:lnSpc>
                <a:spcPts val="3500"/>
              </a:lnSpc>
              <a:spcBef>
                <a:spcPct val="0"/>
              </a:spcBef>
            </a:pPr>
            <a:r>
              <a:rPr lang="en-US" sz="2500" b="1" dirty="0">
                <a:solidFill>
                  <a:srgbClr val="FFD944"/>
                </a:solidFill>
                <a:latin typeface="Lato Bold"/>
                <a:ea typeface="Lato Bold"/>
                <a:cs typeface="Lato Bold"/>
                <a:sym typeface="Lato Bold"/>
              </a:rPr>
              <a:t>Revenue Streams </a:t>
            </a:r>
          </a:p>
        </p:txBody>
      </p:sp>
      <p:sp>
        <p:nvSpPr>
          <p:cNvPr id="12" name="TextBox 12"/>
          <p:cNvSpPr txBox="1"/>
          <p:nvPr/>
        </p:nvSpPr>
        <p:spPr>
          <a:xfrm>
            <a:off x="839740" y="6700286"/>
            <a:ext cx="3913870" cy="3141053"/>
          </a:xfrm>
          <a:prstGeom prst="rect">
            <a:avLst/>
          </a:prstGeom>
        </p:spPr>
        <p:txBody>
          <a:bodyPr wrap="square" lIns="0" tIns="0" rIns="0" bIns="0" rtlCol="0" anchor="t">
            <a:spAutoFit/>
          </a:bodyPr>
          <a:lstStyle/>
          <a:p>
            <a:pPr algn="l">
              <a:lnSpc>
                <a:spcPts val="3079"/>
              </a:lnSpc>
              <a:spcBef>
                <a:spcPct val="0"/>
              </a:spcBef>
            </a:pPr>
            <a:r>
              <a:rPr lang="en-US" sz="2199" dirty="0">
                <a:solidFill>
                  <a:srgbClr val="E5E1DA"/>
                </a:solidFill>
                <a:latin typeface="Lato"/>
                <a:ea typeface="Lato"/>
                <a:cs typeface="Lato"/>
                <a:sym typeface="Lato"/>
              </a:rPr>
              <a:t>Transaction fees (2%), monthly hardware rental (KES 50/meter), premium app features, anonymized data insights, and partnership revenue. Conservative estimate: KES 60M+ annually at 50K meter scale.</a:t>
            </a:r>
          </a:p>
        </p:txBody>
      </p:sp>
      <p:sp>
        <p:nvSpPr>
          <p:cNvPr id="13" name="TextBox 13"/>
          <p:cNvSpPr txBox="1"/>
          <p:nvPr/>
        </p:nvSpPr>
        <p:spPr>
          <a:xfrm>
            <a:off x="1028700" y="1290181"/>
            <a:ext cx="5717469" cy="2543004"/>
          </a:xfrm>
          <a:prstGeom prst="rect">
            <a:avLst/>
          </a:prstGeom>
        </p:spPr>
        <p:txBody>
          <a:bodyPr lIns="0" tIns="0" rIns="0" bIns="0" rtlCol="0" anchor="t">
            <a:spAutoFit/>
          </a:bodyPr>
          <a:lstStyle/>
          <a:p>
            <a:pPr algn="l">
              <a:lnSpc>
                <a:spcPts val="6600"/>
              </a:lnSpc>
            </a:pPr>
            <a:r>
              <a:rPr lang="en-US" sz="6000" b="1" dirty="0">
                <a:solidFill>
                  <a:srgbClr val="FBF9F1"/>
                </a:solidFill>
                <a:latin typeface="Poppins Bold"/>
                <a:ea typeface="Poppins Bold"/>
                <a:cs typeface="Poppins Bold"/>
                <a:sym typeface="Poppins Bold"/>
              </a:rPr>
              <a:t>SCALABILITY &amp; BUSINESS MODEL</a:t>
            </a:r>
          </a:p>
        </p:txBody>
      </p:sp>
      <p:sp>
        <p:nvSpPr>
          <p:cNvPr id="14" name="TextBox 14"/>
          <p:cNvSpPr txBox="1"/>
          <p:nvPr/>
        </p:nvSpPr>
        <p:spPr>
          <a:xfrm>
            <a:off x="5079516" y="5484584"/>
            <a:ext cx="3220434" cy="853760"/>
          </a:xfrm>
          <a:prstGeom prst="rect">
            <a:avLst/>
          </a:prstGeom>
        </p:spPr>
        <p:txBody>
          <a:bodyPr lIns="0" tIns="0" rIns="0" bIns="0" rtlCol="0" anchor="t">
            <a:spAutoFit/>
          </a:bodyPr>
          <a:lstStyle/>
          <a:p>
            <a:pPr algn="l">
              <a:lnSpc>
                <a:spcPts val="3500"/>
              </a:lnSpc>
              <a:spcBef>
                <a:spcPct val="0"/>
              </a:spcBef>
            </a:pPr>
            <a:r>
              <a:rPr lang="en-US" sz="2500" b="1" dirty="0">
                <a:solidFill>
                  <a:srgbClr val="FFD944"/>
                </a:solidFill>
                <a:latin typeface="Lato Bold"/>
                <a:ea typeface="Lato Bold"/>
                <a:cs typeface="Lato Bold"/>
                <a:sym typeface="Lato Bold"/>
              </a:rPr>
              <a:t>Phase 1-2:</a:t>
            </a:r>
          </a:p>
          <a:p>
            <a:pPr algn="l">
              <a:lnSpc>
                <a:spcPts val="3500"/>
              </a:lnSpc>
              <a:spcBef>
                <a:spcPct val="0"/>
              </a:spcBef>
            </a:pPr>
            <a:r>
              <a:rPr lang="en-US" sz="2500" b="1" dirty="0">
                <a:solidFill>
                  <a:srgbClr val="FFD944"/>
                </a:solidFill>
                <a:latin typeface="Lato Bold"/>
                <a:ea typeface="Lato Bold"/>
                <a:cs typeface="Lato Bold"/>
                <a:sym typeface="Lato Bold"/>
              </a:rPr>
              <a:t>Domestic Dominance</a:t>
            </a:r>
          </a:p>
        </p:txBody>
      </p:sp>
      <p:sp>
        <p:nvSpPr>
          <p:cNvPr id="15" name="TextBox 15"/>
          <p:cNvSpPr txBox="1"/>
          <p:nvPr/>
        </p:nvSpPr>
        <p:spPr>
          <a:xfrm>
            <a:off x="5119655" y="6585005"/>
            <a:ext cx="3809728" cy="3141053"/>
          </a:xfrm>
          <a:prstGeom prst="rect">
            <a:avLst/>
          </a:prstGeom>
        </p:spPr>
        <p:txBody>
          <a:bodyPr wrap="square" lIns="0" tIns="0" rIns="0" bIns="0" rtlCol="0" anchor="t">
            <a:spAutoFit/>
          </a:bodyPr>
          <a:lstStyle/>
          <a:p>
            <a:pPr algn="l">
              <a:lnSpc>
                <a:spcPts val="3079"/>
              </a:lnSpc>
              <a:spcBef>
                <a:spcPct val="0"/>
              </a:spcBef>
            </a:pPr>
            <a:r>
              <a:rPr lang="en-US" sz="2199" dirty="0">
                <a:solidFill>
                  <a:srgbClr val="E5E1DA"/>
                </a:solidFill>
                <a:latin typeface="Lato"/>
                <a:ea typeface="Lato"/>
                <a:cs typeface="Lato"/>
                <a:sym typeface="Lato"/>
              </a:rPr>
              <a:t>Nairobi pilot (1K meters, Months 1-6) validates product-market fit. Kenya expansion (50K meters, Year 1-2) establishes market leadership and operational excellence across major urban centers.</a:t>
            </a:r>
          </a:p>
        </p:txBody>
      </p:sp>
      <p:sp>
        <p:nvSpPr>
          <p:cNvPr id="16" name="TextBox 16"/>
          <p:cNvSpPr txBox="1"/>
          <p:nvPr/>
        </p:nvSpPr>
        <p:spPr>
          <a:xfrm>
            <a:off x="9341835" y="5499171"/>
            <a:ext cx="3220434" cy="853760"/>
          </a:xfrm>
          <a:prstGeom prst="rect">
            <a:avLst/>
          </a:prstGeom>
        </p:spPr>
        <p:txBody>
          <a:bodyPr lIns="0" tIns="0" rIns="0" bIns="0" rtlCol="0" anchor="t">
            <a:spAutoFit/>
          </a:bodyPr>
          <a:lstStyle/>
          <a:p>
            <a:pPr algn="l">
              <a:lnSpc>
                <a:spcPts val="3500"/>
              </a:lnSpc>
              <a:spcBef>
                <a:spcPct val="0"/>
              </a:spcBef>
            </a:pPr>
            <a:r>
              <a:rPr lang="en-US" sz="2500" b="1" dirty="0">
                <a:solidFill>
                  <a:srgbClr val="FFD944"/>
                </a:solidFill>
                <a:latin typeface="Lato Bold"/>
                <a:ea typeface="Lato Bold"/>
                <a:cs typeface="Lato Bold"/>
                <a:sym typeface="Lato Bold"/>
              </a:rPr>
              <a:t>Phase 3-4</a:t>
            </a:r>
          </a:p>
          <a:p>
            <a:pPr algn="l">
              <a:lnSpc>
                <a:spcPts val="3500"/>
              </a:lnSpc>
              <a:spcBef>
                <a:spcPct val="0"/>
              </a:spcBef>
            </a:pPr>
            <a:r>
              <a:rPr lang="en-US" sz="2500" b="1" dirty="0">
                <a:solidFill>
                  <a:srgbClr val="FFD944"/>
                </a:solidFill>
                <a:latin typeface="Lato Bold"/>
                <a:ea typeface="Lato Bold"/>
                <a:cs typeface="Lato Bold"/>
                <a:sym typeface="Lato Bold"/>
              </a:rPr>
              <a:t>Continental Expansion</a:t>
            </a:r>
          </a:p>
        </p:txBody>
      </p:sp>
      <p:sp>
        <p:nvSpPr>
          <p:cNvPr id="17" name="TextBox 17"/>
          <p:cNvSpPr txBox="1"/>
          <p:nvPr/>
        </p:nvSpPr>
        <p:spPr>
          <a:xfrm>
            <a:off x="9358618" y="6588071"/>
            <a:ext cx="3809728" cy="2743508"/>
          </a:xfrm>
          <a:prstGeom prst="rect">
            <a:avLst/>
          </a:prstGeom>
        </p:spPr>
        <p:txBody>
          <a:bodyPr wrap="square" lIns="0" tIns="0" rIns="0" bIns="0" rtlCol="0" anchor="t">
            <a:spAutoFit/>
          </a:bodyPr>
          <a:lstStyle/>
          <a:p>
            <a:pPr algn="l">
              <a:lnSpc>
                <a:spcPts val="3079"/>
              </a:lnSpc>
              <a:spcBef>
                <a:spcPct val="0"/>
              </a:spcBef>
            </a:pPr>
            <a:r>
              <a:rPr lang="en-US" sz="2199" dirty="0">
                <a:solidFill>
                  <a:srgbClr val="E5E1DA"/>
                </a:solidFill>
                <a:latin typeface="Lato"/>
                <a:ea typeface="Lato"/>
                <a:cs typeface="Lato"/>
                <a:sym typeface="Lato"/>
              </a:rPr>
              <a:t>East Africa rollout into Tanzania and Uganda (Year 2-3) leverages proven model. Pan-African platform (Year 3-5) positions Green Wells as Africa's leading IoT energy service provider.</a:t>
            </a:r>
          </a:p>
        </p:txBody>
      </p:sp>
      <p:sp>
        <p:nvSpPr>
          <p:cNvPr id="18" name="TextBox 18"/>
          <p:cNvSpPr txBox="1"/>
          <p:nvPr/>
        </p:nvSpPr>
        <p:spPr>
          <a:xfrm>
            <a:off x="13604155" y="5540838"/>
            <a:ext cx="3220434" cy="404919"/>
          </a:xfrm>
          <a:prstGeom prst="rect">
            <a:avLst/>
          </a:prstGeom>
        </p:spPr>
        <p:txBody>
          <a:bodyPr lIns="0" tIns="0" rIns="0" bIns="0" rtlCol="0" anchor="t">
            <a:spAutoFit/>
          </a:bodyPr>
          <a:lstStyle/>
          <a:p>
            <a:pPr algn="l">
              <a:lnSpc>
                <a:spcPts val="3500"/>
              </a:lnSpc>
              <a:spcBef>
                <a:spcPct val="0"/>
              </a:spcBef>
            </a:pPr>
            <a:r>
              <a:rPr lang="en-US" sz="2500" b="1" dirty="0">
                <a:solidFill>
                  <a:srgbClr val="FFD944"/>
                </a:solidFill>
                <a:latin typeface="Lato Bold"/>
                <a:ea typeface="Lato Bold"/>
                <a:cs typeface="Lato Bold"/>
                <a:sym typeface="Lato Bold"/>
              </a:rPr>
              <a:t>Competitive Moat</a:t>
            </a:r>
          </a:p>
        </p:txBody>
      </p:sp>
      <p:sp>
        <p:nvSpPr>
          <p:cNvPr id="19" name="TextBox 19"/>
          <p:cNvSpPr txBox="1"/>
          <p:nvPr/>
        </p:nvSpPr>
        <p:spPr>
          <a:xfrm>
            <a:off x="13571562" y="6613440"/>
            <a:ext cx="4374466" cy="2743508"/>
          </a:xfrm>
          <a:prstGeom prst="rect">
            <a:avLst/>
          </a:prstGeom>
        </p:spPr>
        <p:txBody>
          <a:bodyPr wrap="square" lIns="0" tIns="0" rIns="0" bIns="0" rtlCol="0" anchor="t">
            <a:spAutoFit/>
          </a:bodyPr>
          <a:lstStyle/>
          <a:p>
            <a:pPr algn="l">
              <a:lnSpc>
                <a:spcPts val="3079"/>
              </a:lnSpc>
              <a:spcBef>
                <a:spcPct val="0"/>
              </a:spcBef>
            </a:pPr>
            <a:r>
              <a:rPr lang="en-US" sz="2199" dirty="0">
                <a:solidFill>
                  <a:srgbClr val="E5E1DA"/>
                </a:solidFill>
                <a:latin typeface="Lato"/>
                <a:ea typeface="Lato"/>
                <a:cs typeface="Lato"/>
                <a:sym typeface="Lato"/>
              </a:rPr>
              <a:t>Hardware-software integration creates customer lock-in. Proprietary sensor data builds predictive intelligence. Established delivery network becomes invaluable distribution asset for scaling across 54 African nations.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6989496">
            <a:off x="-5941450" y="882011"/>
            <a:ext cx="11026567" cy="7966695"/>
          </a:xfrm>
          <a:custGeom>
            <a:avLst/>
            <a:gdLst/>
            <a:ahLst/>
            <a:cxnLst/>
            <a:rect l="l" t="t" r="r" b="b"/>
            <a:pathLst>
              <a:path w="11026567" h="7966695">
                <a:moveTo>
                  <a:pt x="0" y="0"/>
                </a:moveTo>
                <a:lnTo>
                  <a:pt x="11026567" y="0"/>
                </a:lnTo>
                <a:lnTo>
                  <a:pt x="11026567" y="7966695"/>
                </a:lnTo>
                <a:lnTo>
                  <a:pt x="0" y="7966695"/>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036321" y="1596548"/>
            <a:ext cx="8010208" cy="1024635"/>
            <a:chOff x="0" y="0"/>
            <a:chExt cx="2109684" cy="269863"/>
          </a:xfrm>
        </p:grpSpPr>
        <p:sp>
          <p:nvSpPr>
            <p:cNvPr id="4" name="Freeform 4"/>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a:p>
          </p:txBody>
        </p:sp>
        <p:sp>
          <p:nvSpPr>
            <p:cNvPr id="5" name="TextBox 5"/>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2967116">
            <a:off x="8691170" y="1377244"/>
            <a:ext cx="12892802" cy="9575242"/>
          </a:xfrm>
          <a:custGeom>
            <a:avLst/>
            <a:gdLst/>
            <a:ahLst/>
            <a:cxnLst/>
            <a:rect l="l" t="t" r="r" b="b"/>
            <a:pathLst>
              <a:path w="12892802" h="9575242">
                <a:moveTo>
                  <a:pt x="0" y="0"/>
                </a:moveTo>
                <a:lnTo>
                  <a:pt x="12892803" y="0"/>
                </a:lnTo>
                <a:lnTo>
                  <a:pt x="12892803" y="9575242"/>
                </a:lnTo>
                <a:lnTo>
                  <a:pt x="0" y="9575242"/>
                </a:lnTo>
                <a:lnTo>
                  <a:pt x="0" y="0"/>
                </a:lnTo>
                <a:close/>
              </a:path>
            </a:pathLst>
          </a:custGeom>
          <a:blipFill>
            <a:blip r:embed="rId2"/>
            <a:stretch>
              <a:fillRect r="-2793"/>
            </a:stretch>
          </a:blipFill>
        </p:spPr>
        <p:txBody>
          <a:bodyPr/>
          <a:lstStyle/>
          <a:p>
            <a:endParaRPr lang="en-US"/>
          </a:p>
        </p:txBody>
      </p:sp>
      <p:grpSp>
        <p:nvGrpSpPr>
          <p:cNvPr id="7" name="Group 7"/>
          <p:cNvGrpSpPr/>
          <p:nvPr/>
        </p:nvGrpSpPr>
        <p:grpSpPr>
          <a:xfrm>
            <a:off x="895860" y="2819718"/>
            <a:ext cx="8010208" cy="6297125"/>
            <a:chOff x="0" y="0"/>
            <a:chExt cx="2109684" cy="1658502"/>
          </a:xfrm>
        </p:grpSpPr>
        <p:sp>
          <p:nvSpPr>
            <p:cNvPr id="8" name="Freeform 8"/>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9" name="TextBox 9"/>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8164137" y="1878536"/>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grpSp>
        <p:nvGrpSpPr>
          <p:cNvPr id="14" name="Group 14"/>
          <p:cNvGrpSpPr/>
          <p:nvPr/>
        </p:nvGrpSpPr>
        <p:grpSpPr>
          <a:xfrm>
            <a:off x="9148888" y="2889212"/>
            <a:ext cx="8010208" cy="6297125"/>
            <a:chOff x="0" y="0"/>
            <a:chExt cx="2109684" cy="1658502"/>
          </a:xfrm>
        </p:grpSpPr>
        <p:sp>
          <p:nvSpPr>
            <p:cNvPr id="15" name="Freeform 15"/>
            <p:cNvSpPr/>
            <p:nvPr/>
          </p:nvSpPr>
          <p:spPr>
            <a:xfrm>
              <a:off x="0" y="0"/>
              <a:ext cx="2109685" cy="1658502"/>
            </a:xfrm>
            <a:custGeom>
              <a:avLst/>
              <a:gdLst/>
              <a:ahLst/>
              <a:cxnLst/>
              <a:rect l="l" t="t" r="r" b="b"/>
              <a:pathLst>
                <a:path w="2109685" h="1658502">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txBody>
            <a:bodyPr/>
            <a:lstStyle/>
            <a:p>
              <a:endParaRPr lang="en-US"/>
            </a:p>
          </p:txBody>
        </p:sp>
        <p:sp>
          <p:nvSpPr>
            <p:cNvPr id="16" name="TextBox 16"/>
            <p:cNvSpPr txBox="1"/>
            <p:nvPr/>
          </p:nvSpPr>
          <p:spPr>
            <a:xfrm>
              <a:off x="0" y="-38100"/>
              <a:ext cx="2109684" cy="1696602"/>
            </a:xfrm>
            <a:prstGeom prst="rect">
              <a:avLst/>
            </a:prstGeom>
          </p:spPr>
          <p:txBody>
            <a:bodyPr lIns="50800" tIns="50800" rIns="50800" bIns="50800" rtlCol="0" anchor="ctr"/>
            <a:lstStyle/>
            <a:p>
              <a:pPr algn="ctr">
                <a:lnSpc>
                  <a:spcPts val="2659"/>
                </a:lnSpc>
              </a:pPr>
              <a:endParaRPr/>
            </a:p>
          </p:txBody>
        </p:sp>
      </p:grpSp>
      <p:sp>
        <p:nvSpPr>
          <p:cNvPr id="18" name="Freeform 18"/>
          <p:cNvSpPr/>
          <p:nvPr/>
        </p:nvSpPr>
        <p:spPr>
          <a:xfrm>
            <a:off x="16608890" y="8703795"/>
            <a:ext cx="650410" cy="650410"/>
          </a:xfrm>
          <a:custGeom>
            <a:avLst/>
            <a:gdLst/>
            <a:ahLst/>
            <a:cxnLst/>
            <a:rect l="l" t="t" r="r" b="b"/>
            <a:pathLst>
              <a:path w="650410" h="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9" name="Group 19"/>
          <p:cNvGrpSpPr/>
          <p:nvPr/>
        </p:nvGrpSpPr>
        <p:grpSpPr>
          <a:xfrm>
            <a:off x="1028700" y="9403329"/>
            <a:ext cx="15362208" cy="650410"/>
            <a:chOff x="0" y="0"/>
            <a:chExt cx="4046014" cy="171301"/>
          </a:xfrm>
        </p:grpSpPr>
        <p:sp>
          <p:nvSpPr>
            <p:cNvPr id="20" name="Freeform 20"/>
            <p:cNvSpPr/>
            <p:nvPr/>
          </p:nvSpPr>
          <p:spPr>
            <a:xfrm>
              <a:off x="0" y="0"/>
              <a:ext cx="4046014" cy="171301"/>
            </a:xfrm>
            <a:custGeom>
              <a:avLst/>
              <a:gdLst/>
              <a:ahLst/>
              <a:cxnLst/>
              <a:rect l="l" t="t" r="r" b="b"/>
              <a:pathLst>
                <a:path w="4046014" h="171301">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txBody>
            <a:bodyPr/>
            <a:lstStyle/>
            <a:p>
              <a:endParaRPr lang="en-US"/>
            </a:p>
          </p:txBody>
        </p:sp>
        <p:sp>
          <p:nvSpPr>
            <p:cNvPr id="21" name="TextBox 21"/>
            <p:cNvSpPr txBox="1"/>
            <p:nvPr/>
          </p:nvSpPr>
          <p:spPr>
            <a:xfrm>
              <a:off x="0" y="-38100"/>
              <a:ext cx="4046014" cy="209401"/>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357787" y="1853912"/>
            <a:ext cx="6667955" cy="475579"/>
          </a:xfrm>
          <a:prstGeom prst="rect">
            <a:avLst/>
          </a:prstGeom>
        </p:spPr>
        <p:txBody>
          <a:bodyPr lIns="0" tIns="0" rIns="0" bIns="0" rtlCol="0" anchor="t">
            <a:spAutoFit/>
          </a:bodyPr>
          <a:lstStyle/>
          <a:p>
            <a:pPr algn="l">
              <a:lnSpc>
                <a:spcPts val="3919"/>
              </a:lnSpc>
              <a:spcBef>
                <a:spcPct val="0"/>
              </a:spcBef>
            </a:pPr>
            <a:r>
              <a:rPr lang="en-US" sz="2799" b="1" dirty="0">
                <a:solidFill>
                  <a:srgbClr val="FBF9F1"/>
                </a:solidFill>
                <a:latin typeface="Poppins Bold"/>
                <a:ea typeface="Poppins Bold"/>
                <a:cs typeface="Poppins Bold"/>
                <a:sym typeface="Poppins Bold"/>
              </a:rPr>
              <a:t>TECHNICAL READINESS</a:t>
            </a:r>
          </a:p>
        </p:txBody>
      </p:sp>
      <p:sp>
        <p:nvSpPr>
          <p:cNvPr id="23" name="TextBox 23"/>
          <p:cNvSpPr txBox="1"/>
          <p:nvPr/>
        </p:nvSpPr>
        <p:spPr>
          <a:xfrm>
            <a:off x="1013460" y="2912086"/>
            <a:ext cx="7892608" cy="5923866"/>
          </a:xfrm>
          <a:prstGeom prst="rect">
            <a:avLst/>
          </a:prstGeom>
        </p:spPr>
        <p:txBody>
          <a:bodyPr wrap="square" lIns="0" tIns="0" rIns="0" bIns="0" rtlCol="0" anchor="t">
            <a:spAutoFit/>
          </a:bodyPr>
          <a:lstStyle/>
          <a:p>
            <a:pPr marL="474979" lvl="1" indent="-237490">
              <a:lnSpc>
                <a:spcPts val="3079"/>
              </a:lnSpc>
              <a:buFont typeface="Arial"/>
              <a:buChar char="•"/>
            </a:pPr>
            <a:r>
              <a:rPr lang="en-US" sz="2199" dirty="0">
                <a:solidFill>
                  <a:srgbClr val="000000"/>
                </a:solidFill>
                <a:latin typeface="Lato"/>
                <a:ea typeface="Lato"/>
                <a:cs typeface="Lato"/>
                <a:sym typeface="Lato"/>
              </a:rPr>
              <a:t> </a:t>
            </a:r>
            <a:r>
              <a:rPr lang="en-US" sz="2199" b="1" dirty="0">
                <a:solidFill>
                  <a:srgbClr val="000000"/>
                </a:solidFill>
                <a:latin typeface="Lato"/>
                <a:ea typeface="Lato"/>
                <a:cs typeface="Lato"/>
                <a:sym typeface="Lato"/>
              </a:rPr>
              <a:t>IoT Components</a:t>
            </a:r>
          </a:p>
          <a:p>
            <a:pPr marL="694689" lvl="2">
              <a:lnSpc>
                <a:spcPts val="3079"/>
              </a:lnSpc>
            </a:pPr>
            <a:r>
              <a:rPr lang="en-US" sz="2199" dirty="0">
                <a:solidFill>
                  <a:srgbClr val="000000"/>
                </a:solidFill>
                <a:latin typeface="Lato"/>
                <a:ea typeface="Lato"/>
                <a:cs typeface="Lato"/>
                <a:sym typeface="Lato"/>
              </a:rPr>
              <a:t>Arduino and Raspberry Pi with standard sensors, MQTT/GSM protocols for real-time monitoring and automatic safety shutoff.</a:t>
            </a:r>
          </a:p>
          <a:p>
            <a:pPr marL="474979" lvl="1" indent="-237490">
              <a:lnSpc>
                <a:spcPts val="3079"/>
              </a:lnSpc>
              <a:buFont typeface="Arial"/>
              <a:buChar char="•"/>
            </a:pPr>
            <a:r>
              <a:rPr lang="en-US" sz="2199" b="1" dirty="0">
                <a:solidFill>
                  <a:srgbClr val="000000"/>
                </a:solidFill>
                <a:latin typeface="Lato"/>
                <a:ea typeface="Lato"/>
                <a:cs typeface="Lato"/>
                <a:sym typeface="Lato"/>
              </a:rPr>
              <a:t>Mobile Payments</a:t>
            </a:r>
          </a:p>
          <a:p>
            <a:pPr marL="694689" lvl="2">
              <a:lnSpc>
                <a:spcPts val="3079"/>
              </a:lnSpc>
            </a:pPr>
            <a:r>
              <a:rPr lang="en-US" sz="2199" dirty="0">
                <a:solidFill>
                  <a:srgbClr val="000000"/>
                </a:solidFill>
                <a:latin typeface="Lato"/>
                <a:ea typeface="Lato"/>
                <a:cs typeface="Lato"/>
                <a:sym typeface="Lato"/>
              </a:rPr>
              <a:t> M-Pesa APIs integrated for seamless KES 50 micro-transactions reaching 96% of Kenyan population.</a:t>
            </a:r>
          </a:p>
          <a:p>
            <a:pPr marL="474979" lvl="1" indent="-237490">
              <a:lnSpc>
                <a:spcPts val="3079"/>
              </a:lnSpc>
              <a:buFont typeface="Arial"/>
              <a:buChar char="•"/>
            </a:pPr>
            <a:r>
              <a:rPr lang="en-US" sz="2199" b="1" dirty="0">
                <a:solidFill>
                  <a:srgbClr val="000000"/>
                </a:solidFill>
                <a:latin typeface="Lato"/>
                <a:ea typeface="Lato"/>
                <a:cs typeface="Lato"/>
                <a:sym typeface="Lato"/>
              </a:rPr>
              <a:t>Cloud Infrastructure</a:t>
            </a:r>
          </a:p>
          <a:p>
            <a:pPr marL="694689" lvl="2">
              <a:lnSpc>
                <a:spcPts val="3079"/>
              </a:lnSpc>
            </a:pPr>
            <a:r>
              <a:rPr lang="en-US" sz="2199" dirty="0">
                <a:solidFill>
                  <a:srgbClr val="000000"/>
                </a:solidFill>
                <a:latin typeface="Lato"/>
                <a:ea typeface="Lato"/>
                <a:cs typeface="Lato"/>
                <a:sym typeface="Lato"/>
              </a:rPr>
              <a:t>Render provides scalable foundation for millions of IoT connections, real-time processing, and Pan-African redundancy.</a:t>
            </a:r>
          </a:p>
          <a:p>
            <a:pPr marL="474979" lvl="1" indent="-237490">
              <a:lnSpc>
                <a:spcPts val="3079"/>
              </a:lnSpc>
              <a:buFont typeface="Arial"/>
              <a:buChar char="•"/>
            </a:pPr>
            <a:r>
              <a:rPr lang="en-US" sz="2199" dirty="0">
                <a:solidFill>
                  <a:srgbClr val="000000"/>
                </a:solidFill>
                <a:latin typeface="Lato"/>
                <a:ea typeface="Lato"/>
                <a:cs typeface="Lato"/>
                <a:sym typeface="Lato"/>
              </a:rPr>
              <a:t> </a:t>
            </a:r>
            <a:r>
              <a:rPr lang="en-US" sz="2199" b="1" dirty="0">
                <a:solidFill>
                  <a:srgbClr val="000000"/>
                </a:solidFill>
                <a:latin typeface="Lato"/>
                <a:ea typeface="Lato"/>
                <a:cs typeface="Lato"/>
                <a:sym typeface="Lato"/>
              </a:rPr>
              <a:t>Development Stack</a:t>
            </a:r>
          </a:p>
          <a:p>
            <a:pPr marL="694689" lvl="2">
              <a:lnSpc>
                <a:spcPts val="3079"/>
              </a:lnSpc>
            </a:pPr>
            <a:r>
              <a:rPr lang="en-US" sz="2199" dirty="0">
                <a:solidFill>
                  <a:srgbClr val="000000"/>
                </a:solidFill>
                <a:latin typeface="Lato"/>
                <a:ea typeface="Lato"/>
                <a:cs typeface="Lato"/>
                <a:sym typeface="Lato"/>
              </a:rPr>
              <a:t>Java Spring Boot backend, Flutter mobile app, React dashboard—proven technologies enabling rapid deployment and cost-effective scaling.</a:t>
            </a:r>
          </a:p>
        </p:txBody>
      </p:sp>
      <p:grpSp>
        <p:nvGrpSpPr>
          <p:cNvPr id="29" name="Group 28">
            <a:extLst>
              <a:ext uri="{FF2B5EF4-FFF2-40B4-BE49-F238E27FC236}">
                <a16:creationId xmlns:a16="http://schemas.microsoft.com/office/drawing/2014/main" id="{D8E1E265-B816-5AC3-4124-30777435FAB3}"/>
              </a:ext>
            </a:extLst>
          </p:cNvPr>
          <p:cNvGrpSpPr/>
          <p:nvPr/>
        </p:nvGrpSpPr>
        <p:grpSpPr>
          <a:xfrm>
            <a:off x="9249092" y="1570410"/>
            <a:ext cx="8010208" cy="1024635"/>
            <a:chOff x="9249092" y="932795"/>
            <a:chExt cx="8010208" cy="1024635"/>
          </a:xfrm>
        </p:grpSpPr>
        <p:grpSp>
          <p:nvGrpSpPr>
            <p:cNvPr id="11" name="Group 11"/>
            <p:cNvGrpSpPr/>
            <p:nvPr/>
          </p:nvGrpSpPr>
          <p:grpSpPr>
            <a:xfrm>
              <a:off x="9249092" y="932795"/>
              <a:ext cx="8010208" cy="1024635"/>
              <a:chOff x="0" y="0"/>
              <a:chExt cx="2109684" cy="269863"/>
            </a:xfrm>
          </p:grpSpPr>
          <p:sp>
            <p:nvSpPr>
              <p:cNvPr id="12" name="Freeform 12"/>
              <p:cNvSpPr/>
              <p:nvPr/>
            </p:nvSpPr>
            <p:spPr>
              <a:xfrm>
                <a:off x="0" y="0"/>
                <a:ext cx="2109685" cy="269863"/>
              </a:xfrm>
              <a:custGeom>
                <a:avLst/>
                <a:gdLst/>
                <a:ahLst/>
                <a:cxnLst/>
                <a:rect l="l" t="t" r="r" b="b"/>
                <a:pathLst>
                  <a:path w="2109685" h="269863">
                    <a:moveTo>
                      <a:pt x="57990" y="0"/>
                    </a:moveTo>
                    <a:lnTo>
                      <a:pt x="2051694" y="0"/>
                    </a:lnTo>
                    <a:cubicBezTo>
                      <a:pt x="2067074" y="0"/>
                      <a:pt x="2081824" y="6110"/>
                      <a:pt x="2092700" y="16985"/>
                    </a:cubicBezTo>
                    <a:cubicBezTo>
                      <a:pt x="2103575" y="27860"/>
                      <a:pt x="2109685" y="42610"/>
                      <a:pt x="2109685" y="57990"/>
                    </a:cubicBezTo>
                    <a:lnTo>
                      <a:pt x="2109685" y="211872"/>
                    </a:lnTo>
                    <a:cubicBezTo>
                      <a:pt x="2109685" y="227252"/>
                      <a:pt x="2103575" y="242002"/>
                      <a:pt x="2092700" y="252878"/>
                    </a:cubicBezTo>
                    <a:cubicBezTo>
                      <a:pt x="2081824" y="263753"/>
                      <a:pt x="2067074" y="269863"/>
                      <a:pt x="2051694" y="269863"/>
                    </a:cubicBezTo>
                    <a:lnTo>
                      <a:pt x="57990" y="269863"/>
                    </a:lnTo>
                    <a:cubicBezTo>
                      <a:pt x="42610" y="269863"/>
                      <a:pt x="27860" y="263753"/>
                      <a:pt x="16985" y="252878"/>
                    </a:cubicBezTo>
                    <a:cubicBezTo>
                      <a:pt x="6110" y="242002"/>
                      <a:pt x="0" y="227252"/>
                      <a:pt x="0" y="211872"/>
                    </a:cubicBezTo>
                    <a:lnTo>
                      <a:pt x="0" y="57990"/>
                    </a:lnTo>
                    <a:cubicBezTo>
                      <a:pt x="0" y="42610"/>
                      <a:pt x="6110" y="27860"/>
                      <a:pt x="16985" y="16985"/>
                    </a:cubicBezTo>
                    <a:cubicBezTo>
                      <a:pt x="27860" y="6110"/>
                      <a:pt x="42610" y="0"/>
                      <a:pt x="57990" y="0"/>
                    </a:cubicBezTo>
                    <a:close/>
                  </a:path>
                </a:pathLst>
              </a:custGeom>
              <a:solidFill>
                <a:srgbClr val="000000"/>
              </a:solidFill>
              <a:ln w="38100" cap="rnd">
                <a:solidFill>
                  <a:srgbClr val="FBF9F1"/>
                </a:solidFill>
                <a:prstDash val="solid"/>
                <a:round/>
              </a:ln>
            </p:spPr>
            <p:txBody>
              <a:bodyPr/>
              <a:lstStyle/>
              <a:p>
                <a:endParaRPr lang="en-US"/>
              </a:p>
            </p:txBody>
          </p:sp>
          <p:sp>
            <p:nvSpPr>
              <p:cNvPr id="13" name="TextBox 13"/>
              <p:cNvSpPr txBox="1"/>
              <p:nvPr/>
            </p:nvSpPr>
            <p:spPr>
              <a:xfrm>
                <a:off x="0" y="-38100"/>
                <a:ext cx="2109684" cy="307963"/>
              </a:xfrm>
              <a:prstGeom prst="rect">
                <a:avLst/>
              </a:prstGeom>
            </p:spPr>
            <p:txBody>
              <a:bodyPr lIns="50800" tIns="50800" rIns="50800" bIns="50800" rtlCol="0" anchor="ctr"/>
              <a:lstStyle/>
              <a:p>
                <a:pPr algn="ctr">
                  <a:lnSpc>
                    <a:spcPts val="2659"/>
                  </a:lnSpc>
                </a:pPr>
                <a:endParaRPr/>
              </a:p>
            </p:txBody>
          </p:sp>
        </p:grpSp>
        <p:sp>
          <p:nvSpPr>
            <p:cNvPr id="17" name="Freeform 17"/>
            <p:cNvSpPr/>
            <p:nvPr/>
          </p:nvSpPr>
          <p:spPr>
            <a:xfrm>
              <a:off x="16554836" y="1214785"/>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txBody>
            <a:bodyPr/>
            <a:lstStyle/>
            <a:p>
              <a:endParaRPr lang="en-US"/>
            </a:p>
          </p:txBody>
        </p:sp>
        <p:sp>
          <p:nvSpPr>
            <p:cNvPr id="24" name="TextBox 24"/>
            <p:cNvSpPr txBox="1"/>
            <p:nvPr/>
          </p:nvSpPr>
          <p:spPr>
            <a:xfrm>
              <a:off x="9724956" y="1147297"/>
              <a:ext cx="6665953" cy="475579"/>
            </a:xfrm>
            <a:prstGeom prst="rect">
              <a:avLst/>
            </a:prstGeom>
          </p:spPr>
          <p:txBody>
            <a:bodyPr lIns="0" tIns="0" rIns="0" bIns="0" rtlCol="0" anchor="t">
              <a:spAutoFit/>
            </a:bodyPr>
            <a:lstStyle/>
            <a:p>
              <a:pPr algn="l">
                <a:lnSpc>
                  <a:spcPts val="3919"/>
                </a:lnSpc>
                <a:spcBef>
                  <a:spcPct val="0"/>
                </a:spcBef>
              </a:pPr>
              <a:r>
                <a:rPr lang="en-US" sz="2799" b="1" dirty="0">
                  <a:solidFill>
                    <a:srgbClr val="FBF9F1"/>
                  </a:solidFill>
                  <a:latin typeface="Poppins Bold"/>
                  <a:ea typeface="Poppins Bold"/>
                  <a:cs typeface="Poppins Bold"/>
                  <a:sym typeface="Poppins Bold"/>
                </a:rPr>
                <a:t>MARKET READINESS</a:t>
              </a:r>
            </a:p>
          </p:txBody>
        </p:sp>
      </p:grpSp>
      <p:sp>
        <p:nvSpPr>
          <p:cNvPr id="25" name="TextBox 25"/>
          <p:cNvSpPr txBox="1"/>
          <p:nvPr/>
        </p:nvSpPr>
        <p:spPr>
          <a:xfrm>
            <a:off x="9490172" y="3110858"/>
            <a:ext cx="7058480" cy="5526321"/>
          </a:xfrm>
          <a:prstGeom prst="rect">
            <a:avLst/>
          </a:prstGeom>
        </p:spPr>
        <p:txBody>
          <a:bodyPr lIns="0" tIns="0" rIns="0" bIns="0" rtlCol="0" anchor="t">
            <a:spAutoFit/>
          </a:bodyPr>
          <a:lstStyle/>
          <a:p>
            <a:pPr marL="474979" lvl="1" indent="-237490">
              <a:lnSpc>
                <a:spcPts val="3079"/>
              </a:lnSpc>
              <a:buFont typeface="Arial"/>
              <a:buChar char="•"/>
            </a:pPr>
            <a:r>
              <a:rPr lang="en-US" sz="2199" b="1" dirty="0">
                <a:solidFill>
                  <a:srgbClr val="000000"/>
                </a:solidFill>
                <a:latin typeface="Lato"/>
                <a:ea typeface="Lato"/>
                <a:cs typeface="Lato"/>
                <a:sym typeface="Lato"/>
              </a:rPr>
              <a:t>Regulatory</a:t>
            </a:r>
          </a:p>
          <a:p>
            <a:pPr marL="694689" lvl="2">
              <a:lnSpc>
                <a:spcPts val="3079"/>
              </a:lnSpc>
            </a:pPr>
            <a:r>
              <a:rPr lang="en-US" sz="2199" dirty="0">
                <a:solidFill>
                  <a:srgbClr val="000000"/>
                </a:solidFill>
                <a:latin typeface="Lato"/>
                <a:ea typeface="Lato"/>
                <a:cs typeface="Lato"/>
                <a:sym typeface="Lato"/>
              </a:rPr>
              <a:t>Mobile money frameworks already established—no licensing barriers to launch payment integration.</a:t>
            </a:r>
          </a:p>
          <a:p>
            <a:pPr marL="474979" lvl="1" indent="-237490">
              <a:lnSpc>
                <a:spcPts val="3079"/>
              </a:lnSpc>
              <a:buFont typeface="Arial"/>
              <a:buChar char="•"/>
            </a:pPr>
            <a:r>
              <a:rPr lang="en-US" sz="2199" dirty="0">
                <a:solidFill>
                  <a:srgbClr val="000000"/>
                </a:solidFill>
                <a:latin typeface="Lato"/>
                <a:ea typeface="Lato"/>
                <a:cs typeface="Lato"/>
                <a:sym typeface="Lato"/>
              </a:rPr>
              <a:t>Infrastructure</a:t>
            </a:r>
          </a:p>
          <a:p>
            <a:pPr marL="694689" lvl="2">
              <a:lnSpc>
                <a:spcPts val="3079"/>
              </a:lnSpc>
            </a:pPr>
            <a:r>
              <a:rPr lang="en-US" sz="2199" dirty="0">
                <a:solidFill>
                  <a:srgbClr val="000000"/>
                </a:solidFill>
                <a:latin typeface="Lato"/>
                <a:ea typeface="Lato"/>
                <a:cs typeface="Lato"/>
                <a:sym typeface="Lato"/>
              </a:rPr>
              <a:t>4G coverage reaches 85% of target market enabling real-time IoT connectivity and app usage.</a:t>
            </a:r>
          </a:p>
          <a:p>
            <a:pPr marL="474979" lvl="1" indent="-237490">
              <a:lnSpc>
                <a:spcPts val="3079"/>
              </a:lnSpc>
              <a:buFont typeface="Arial"/>
              <a:buChar char="•"/>
            </a:pPr>
            <a:r>
              <a:rPr lang="en-US" sz="2199" b="1" dirty="0">
                <a:solidFill>
                  <a:srgbClr val="000000"/>
                </a:solidFill>
                <a:latin typeface="Lato"/>
                <a:ea typeface="Lato"/>
                <a:cs typeface="Lato"/>
                <a:sym typeface="Lato"/>
              </a:rPr>
              <a:t>User Behavior</a:t>
            </a:r>
          </a:p>
          <a:p>
            <a:pPr marL="694689" lvl="2">
              <a:lnSpc>
                <a:spcPts val="3079"/>
              </a:lnSpc>
            </a:pPr>
            <a:r>
              <a:rPr lang="en-US" sz="2199" dirty="0">
                <a:solidFill>
                  <a:srgbClr val="000000"/>
                </a:solidFill>
                <a:latin typeface="Lato"/>
                <a:ea typeface="Lato"/>
                <a:cs typeface="Lato"/>
                <a:sym typeface="Lato"/>
              </a:rPr>
              <a:t>96% mobile money adoption in Kenya eliminates payment friction—customers ready for KES 50 micro-transactions.</a:t>
            </a:r>
          </a:p>
          <a:p>
            <a:pPr marL="474979" lvl="1" indent="-237490">
              <a:lnSpc>
                <a:spcPts val="3079"/>
              </a:lnSpc>
              <a:buFont typeface="Arial"/>
              <a:buChar char="•"/>
            </a:pPr>
            <a:r>
              <a:rPr lang="en-US" sz="2199" b="1" dirty="0">
                <a:solidFill>
                  <a:srgbClr val="000000"/>
                </a:solidFill>
                <a:latin typeface="Lato"/>
                <a:ea typeface="Lato"/>
                <a:cs typeface="Lato"/>
                <a:sym typeface="Lato"/>
              </a:rPr>
              <a:t>Business Ecosystem</a:t>
            </a:r>
          </a:p>
          <a:p>
            <a:pPr marL="694689" lvl="2">
              <a:lnSpc>
                <a:spcPts val="3079"/>
              </a:lnSpc>
            </a:pPr>
            <a:r>
              <a:rPr lang="en-US" sz="2199" dirty="0">
                <a:solidFill>
                  <a:srgbClr val="000000"/>
                </a:solidFill>
                <a:latin typeface="Lato"/>
                <a:ea typeface="Lato"/>
                <a:cs typeface="Lato"/>
                <a:sym typeface="Lato"/>
              </a:rPr>
              <a:t>Green Wells' existing distribution network accelerates meter installation, maintenance, and customer support across target regions.</a:t>
            </a:r>
          </a:p>
        </p:txBody>
      </p:sp>
      <p:sp>
        <p:nvSpPr>
          <p:cNvPr id="26" name="Freeform 26"/>
          <p:cNvSpPr/>
          <p:nvPr/>
        </p:nvSpPr>
        <p:spPr>
          <a:xfrm>
            <a:off x="1194148" y="9577107"/>
            <a:ext cx="357759" cy="357759"/>
          </a:xfrm>
          <a:custGeom>
            <a:avLst/>
            <a:gdLst/>
            <a:ahLst/>
            <a:cxnLst/>
            <a:rect l="l" t="t" r="r" b="b"/>
            <a:pathLst>
              <a:path w="357759" h="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7" name="TextBox 27"/>
          <p:cNvSpPr txBox="1"/>
          <p:nvPr/>
        </p:nvSpPr>
        <p:spPr>
          <a:xfrm>
            <a:off x="1717355" y="9594020"/>
            <a:ext cx="1760310" cy="323935"/>
          </a:xfrm>
          <a:prstGeom prst="rect">
            <a:avLst/>
          </a:prstGeom>
        </p:spPr>
        <p:txBody>
          <a:bodyPr wrap="square" lIns="0" tIns="0" rIns="0" bIns="0" rtlCol="0" anchor="t">
            <a:spAutoFit/>
          </a:bodyPr>
          <a:lstStyle/>
          <a:p>
            <a:pPr algn="l">
              <a:lnSpc>
                <a:spcPts val="2800"/>
              </a:lnSpc>
              <a:spcBef>
                <a:spcPct val="0"/>
              </a:spcBef>
            </a:pPr>
            <a:r>
              <a:rPr lang="en-US" sz="2000" dirty="0">
                <a:solidFill>
                  <a:srgbClr val="E5E1DA"/>
                </a:solidFill>
                <a:latin typeface="Lato"/>
                <a:ea typeface="Lato"/>
                <a:cs typeface="Lato"/>
                <a:sym typeface="Lato"/>
              </a:rPr>
              <a:t>Team Clalix</a:t>
            </a:r>
          </a:p>
        </p:txBody>
      </p:sp>
      <p:sp>
        <p:nvSpPr>
          <p:cNvPr id="28" name="TextBox 27">
            <a:extLst>
              <a:ext uri="{FF2B5EF4-FFF2-40B4-BE49-F238E27FC236}">
                <a16:creationId xmlns:a16="http://schemas.microsoft.com/office/drawing/2014/main" id="{68A83B3E-6941-B55E-C2FF-3A3083B2B5EA}"/>
              </a:ext>
            </a:extLst>
          </p:cNvPr>
          <p:cNvSpPr txBox="1"/>
          <p:nvPr/>
        </p:nvSpPr>
        <p:spPr>
          <a:xfrm>
            <a:off x="3921669" y="396278"/>
            <a:ext cx="11137006" cy="830997"/>
          </a:xfrm>
          <a:prstGeom prst="rect">
            <a:avLst/>
          </a:prstGeom>
          <a:noFill/>
        </p:spPr>
        <p:txBody>
          <a:bodyPr wrap="square" rtlCol="0">
            <a:spAutoFit/>
          </a:bodyPr>
          <a:lstStyle/>
          <a:p>
            <a:r>
              <a:rPr lang="en-US" sz="4800" b="1" i="1" dirty="0">
                <a:solidFill>
                  <a:schemeClr val="bg1"/>
                </a:solidFill>
              </a:rPr>
              <a:t>IMPLEMENTATION POTENTIAL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 name="Freeform 6"/>
          <p:cNvSpPr/>
          <p:nvPr/>
        </p:nvSpPr>
        <p:spPr>
          <a:xfrm rot="-2181579">
            <a:off x="14588278" y="-534818"/>
            <a:ext cx="10128448" cy="10895890"/>
          </a:xfrm>
          <a:custGeom>
            <a:avLst/>
            <a:gdLst/>
            <a:ahLst/>
            <a:cxnLst/>
            <a:rect l="l" t="t" r="r" b="b"/>
            <a:pathLst>
              <a:path w="10128448" h="10895890">
                <a:moveTo>
                  <a:pt x="0" y="0"/>
                </a:moveTo>
                <a:lnTo>
                  <a:pt x="10128447" y="0"/>
                </a:lnTo>
                <a:lnTo>
                  <a:pt x="10128447" y="10895890"/>
                </a:lnTo>
                <a:lnTo>
                  <a:pt x="0" y="10895890"/>
                </a:lnTo>
                <a:lnTo>
                  <a:pt x="0" y="0"/>
                </a:lnTo>
                <a:close/>
              </a:path>
            </a:pathLst>
          </a:custGeom>
          <a:blipFill>
            <a:blip r:embed="rId2"/>
            <a:stretch>
              <a:fillRect l="-157" r="-157"/>
            </a:stretch>
          </a:blipFill>
        </p:spPr>
        <p:txBody>
          <a:bodyPr/>
          <a:lstStyle/>
          <a:p>
            <a:endParaRPr lang="en-US"/>
          </a:p>
        </p:txBody>
      </p:sp>
      <p:sp>
        <p:nvSpPr>
          <p:cNvPr id="11" name="TextBox 11"/>
          <p:cNvSpPr txBox="1"/>
          <p:nvPr/>
        </p:nvSpPr>
        <p:spPr>
          <a:xfrm>
            <a:off x="7087174" y="2079308"/>
            <a:ext cx="4113651" cy="772795"/>
          </a:xfrm>
          <a:prstGeom prst="rect">
            <a:avLst/>
          </a:prstGeom>
        </p:spPr>
        <p:txBody>
          <a:bodyPr lIns="0" tIns="0" rIns="0" bIns="0" rtlCol="0" anchor="t">
            <a:spAutoFit/>
          </a:bodyPr>
          <a:lstStyle/>
          <a:p>
            <a:pPr algn="l">
              <a:lnSpc>
                <a:spcPts val="3079"/>
              </a:lnSpc>
              <a:spcBef>
                <a:spcPct val="0"/>
              </a:spcBef>
            </a:pPr>
            <a:r>
              <a:rPr lang="en-US" sz="2199" dirty="0">
                <a:solidFill>
                  <a:srgbClr val="E5E1DA"/>
                </a:solidFill>
                <a:latin typeface="Lato"/>
                <a:ea typeface="Lato"/>
                <a:cs typeface="Lato"/>
                <a:sym typeface="Lato"/>
              </a:rPr>
              <a:t>Thank you for your time! Reach out to us for questions.</a:t>
            </a:r>
          </a:p>
        </p:txBody>
      </p:sp>
      <p:sp>
        <p:nvSpPr>
          <p:cNvPr id="14" name="TextBox 14"/>
          <p:cNvSpPr txBox="1"/>
          <p:nvPr/>
        </p:nvSpPr>
        <p:spPr>
          <a:xfrm>
            <a:off x="167640" y="697272"/>
            <a:ext cx="5067300" cy="1768433"/>
          </a:xfrm>
          <a:prstGeom prst="rect">
            <a:avLst/>
          </a:prstGeom>
        </p:spPr>
        <p:txBody>
          <a:bodyPr wrap="square" lIns="0" tIns="0" rIns="0" bIns="0" rtlCol="0" anchor="t">
            <a:spAutoFit/>
          </a:bodyPr>
          <a:lstStyle/>
          <a:p>
            <a:pPr algn="l">
              <a:lnSpc>
                <a:spcPts val="6600"/>
              </a:lnSpc>
            </a:pPr>
            <a:r>
              <a:rPr lang="en-US" sz="8000" b="1" dirty="0">
                <a:solidFill>
                  <a:srgbClr val="FBF9F1"/>
                </a:solidFill>
                <a:latin typeface="Poppins Bold"/>
                <a:ea typeface="Poppins Bold"/>
                <a:cs typeface="Poppins Bold"/>
                <a:sym typeface="Poppins Bold"/>
              </a:rPr>
              <a:t>MEET THE TEAM</a:t>
            </a:r>
          </a:p>
        </p:txBody>
      </p:sp>
      <p:graphicFrame>
        <p:nvGraphicFramePr>
          <p:cNvPr id="21" name="Table 20">
            <a:extLst>
              <a:ext uri="{FF2B5EF4-FFF2-40B4-BE49-F238E27FC236}">
                <a16:creationId xmlns:a16="http://schemas.microsoft.com/office/drawing/2014/main" id="{C4CE3D39-421A-CA95-D69F-E4755169D562}"/>
              </a:ext>
            </a:extLst>
          </p:cNvPr>
          <p:cNvGraphicFramePr>
            <a:graphicFrameLocks noGrp="1"/>
          </p:cNvGraphicFramePr>
          <p:nvPr>
            <p:extLst>
              <p:ext uri="{D42A27DB-BD31-4B8C-83A1-F6EECF244321}">
                <p14:modId xmlns:p14="http://schemas.microsoft.com/office/powerpoint/2010/main" val="3259096079"/>
              </p:ext>
            </p:extLst>
          </p:nvPr>
        </p:nvGraphicFramePr>
        <p:xfrm>
          <a:off x="152400" y="3695700"/>
          <a:ext cx="14616208" cy="6217920"/>
        </p:xfrm>
        <a:graphic>
          <a:graphicData uri="http://schemas.openxmlformats.org/drawingml/2006/table">
            <a:tbl>
              <a:tblPr firstRow="1" bandRow="1">
                <a:tableStyleId>{F2DE63D5-997A-4646-A377-4702673A728D}</a:tableStyleId>
              </a:tblPr>
              <a:tblGrid>
                <a:gridCol w="3654052">
                  <a:extLst>
                    <a:ext uri="{9D8B030D-6E8A-4147-A177-3AD203B41FA5}">
                      <a16:colId xmlns:a16="http://schemas.microsoft.com/office/drawing/2014/main" val="3200917748"/>
                    </a:ext>
                  </a:extLst>
                </a:gridCol>
                <a:gridCol w="2746748">
                  <a:extLst>
                    <a:ext uri="{9D8B030D-6E8A-4147-A177-3AD203B41FA5}">
                      <a16:colId xmlns:a16="http://schemas.microsoft.com/office/drawing/2014/main" val="2991100611"/>
                    </a:ext>
                  </a:extLst>
                </a:gridCol>
                <a:gridCol w="2971800">
                  <a:extLst>
                    <a:ext uri="{9D8B030D-6E8A-4147-A177-3AD203B41FA5}">
                      <a16:colId xmlns:a16="http://schemas.microsoft.com/office/drawing/2014/main" val="3108590699"/>
                    </a:ext>
                  </a:extLst>
                </a:gridCol>
                <a:gridCol w="5243608">
                  <a:extLst>
                    <a:ext uri="{9D8B030D-6E8A-4147-A177-3AD203B41FA5}">
                      <a16:colId xmlns:a16="http://schemas.microsoft.com/office/drawing/2014/main" val="3948265341"/>
                    </a:ext>
                  </a:extLst>
                </a:gridCol>
              </a:tblGrid>
              <a:tr h="370840">
                <a:tc>
                  <a:txBody>
                    <a:bodyPr/>
                    <a:lstStyle/>
                    <a:p>
                      <a:r>
                        <a:rPr lang="en-US" sz="2800" b="1" dirty="0">
                          <a:solidFill>
                            <a:schemeClr val="bg1"/>
                          </a:solidFill>
                        </a:rPr>
                        <a:t>NAME</a:t>
                      </a:r>
                    </a:p>
                  </a:txBody>
                  <a:tcPr/>
                </a:tc>
                <a:tc>
                  <a:txBody>
                    <a:bodyPr/>
                    <a:lstStyle/>
                    <a:p>
                      <a:r>
                        <a:rPr lang="en-US" sz="2400" b="1" dirty="0">
                          <a:solidFill>
                            <a:schemeClr val="bg1"/>
                          </a:solidFill>
                        </a:rPr>
                        <a:t>UNIVERSITY</a:t>
                      </a:r>
                    </a:p>
                  </a:txBody>
                  <a:tcPr/>
                </a:tc>
                <a:tc>
                  <a:txBody>
                    <a:bodyPr/>
                    <a:lstStyle/>
                    <a:p>
                      <a:r>
                        <a:rPr lang="en-US" sz="2400" b="1" dirty="0">
                          <a:solidFill>
                            <a:schemeClr val="bg1"/>
                          </a:solidFill>
                        </a:rPr>
                        <a:t>ROLE</a:t>
                      </a:r>
                    </a:p>
                  </a:txBody>
                  <a:tcPr/>
                </a:tc>
                <a:tc>
                  <a:txBody>
                    <a:bodyPr/>
                    <a:lstStyle/>
                    <a:p>
                      <a:r>
                        <a:rPr lang="en-US" sz="2800" b="1" dirty="0">
                          <a:solidFill>
                            <a:schemeClr val="bg1"/>
                          </a:solidFill>
                        </a:rPr>
                        <a:t>CONTACT</a:t>
                      </a:r>
                    </a:p>
                  </a:txBody>
                  <a:tcPr/>
                </a:tc>
                <a:extLst>
                  <a:ext uri="{0D108BD9-81ED-4DB2-BD59-A6C34878D82A}">
                    <a16:rowId xmlns:a16="http://schemas.microsoft.com/office/drawing/2014/main" val="2790507629"/>
                  </a:ext>
                </a:extLst>
              </a:tr>
              <a:tr h="370840">
                <a:tc>
                  <a:txBody>
                    <a:bodyPr/>
                    <a:lstStyle/>
                    <a:p>
                      <a:r>
                        <a:rPr lang="en-US" sz="2800" b="0" dirty="0">
                          <a:solidFill>
                            <a:schemeClr val="bg1"/>
                          </a:solidFill>
                        </a:rPr>
                        <a:t>LAWRENCE KINUTHIA</a:t>
                      </a:r>
                    </a:p>
                    <a:p>
                      <a:r>
                        <a:rPr lang="en-US" sz="2800" b="0" dirty="0">
                          <a:solidFill>
                            <a:schemeClr val="bg1"/>
                          </a:solidFill>
                        </a:rPr>
                        <a:t>(Software Developer)</a:t>
                      </a:r>
                    </a:p>
                  </a:txBody>
                  <a:tcPr/>
                </a:tc>
                <a:tc>
                  <a:txBody>
                    <a:bodyPr/>
                    <a:lstStyle/>
                    <a:p>
                      <a:r>
                        <a:rPr lang="en-US" sz="2400" b="0" dirty="0">
                          <a:solidFill>
                            <a:schemeClr val="bg1"/>
                          </a:solidFill>
                        </a:rPr>
                        <a:t>CHUKA UNIVERSITY</a:t>
                      </a:r>
                    </a:p>
                  </a:txBody>
                  <a:tcPr/>
                </a:tc>
                <a:tc>
                  <a:txBody>
                    <a:bodyPr/>
                    <a:lstStyle/>
                    <a:p>
                      <a:r>
                        <a:rPr lang="en-US" sz="2400" b="1" dirty="0">
                          <a:solidFill>
                            <a:schemeClr val="bg1"/>
                          </a:solidFill>
                        </a:rPr>
                        <a:t>BACKEND LEAD </a:t>
                      </a:r>
                    </a:p>
                    <a:p>
                      <a:r>
                        <a:rPr lang="en-US" sz="2400" b="0" dirty="0">
                          <a:solidFill>
                            <a:schemeClr val="bg1"/>
                          </a:solidFill>
                        </a:rPr>
                        <a:t>- Java Spring Boot, IoT data processing, cloud infrastructure</a:t>
                      </a:r>
                    </a:p>
                  </a:txBody>
                  <a:tcPr/>
                </a:tc>
                <a:tc>
                  <a:txBody>
                    <a:bodyPr/>
                    <a:lstStyle/>
                    <a:p>
                      <a:r>
                        <a:rPr lang="en-US" sz="2800" b="0" dirty="0">
                          <a:solidFill>
                            <a:schemeClr val="bg1"/>
                          </a:solidFill>
                        </a:rPr>
                        <a:t>0748590146</a:t>
                      </a:r>
                    </a:p>
                    <a:p>
                      <a:r>
                        <a:rPr lang="en-US" sz="2800" b="0" dirty="0">
                          <a:solidFill>
                            <a:schemeClr val="bg1"/>
                          </a:solidFill>
                          <a:hlinkClick r:id="rId3"/>
                        </a:rPr>
                        <a:t>kinuthialawrence343@gmail.com</a:t>
                      </a:r>
                      <a:r>
                        <a:rPr lang="en-US" sz="2800" b="0" dirty="0">
                          <a:solidFill>
                            <a:schemeClr val="bg1"/>
                          </a:solidFill>
                        </a:rPr>
                        <a:t> </a:t>
                      </a:r>
                    </a:p>
                  </a:txBody>
                  <a:tcPr/>
                </a:tc>
                <a:extLst>
                  <a:ext uri="{0D108BD9-81ED-4DB2-BD59-A6C34878D82A}">
                    <a16:rowId xmlns:a16="http://schemas.microsoft.com/office/drawing/2014/main" val="2730435705"/>
                  </a:ext>
                </a:extLst>
              </a:tr>
              <a:tr h="370840">
                <a:tc>
                  <a:txBody>
                    <a:bodyPr/>
                    <a:lstStyle/>
                    <a:p>
                      <a:r>
                        <a:rPr lang="en-US" sz="2800" b="0" dirty="0">
                          <a:solidFill>
                            <a:schemeClr val="bg1"/>
                          </a:solidFill>
                        </a:rPr>
                        <a:t>DUNCAN MAINA</a:t>
                      </a:r>
                    </a:p>
                    <a:p>
                      <a:r>
                        <a:rPr lang="en-US" sz="2800" b="0" dirty="0">
                          <a:solidFill>
                            <a:schemeClr val="bg1"/>
                          </a:solidFill>
                        </a:rPr>
                        <a:t>(Network Engineer)</a:t>
                      </a:r>
                    </a:p>
                  </a:txBody>
                  <a:tcPr/>
                </a:tc>
                <a:tc>
                  <a:txBody>
                    <a:bodyPr/>
                    <a:lstStyle/>
                    <a:p>
                      <a:r>
                        <a:rPr lang="en-US" sz="2400" b="0" dirty="0">
                          <a:solidFill>
                            <a:schemeClr val="bg1"/>
                          </a:solidFill>
                        </a:rPr>
                        <a:t>CHUKA UNIVERSITY</a:t>
                      </a:r>
                    </a:p>
                  </a:txBody>
                  <a:tcPr/>
                </a:tc>
                <a:tc>
                  <a:txBody>
                    <a:bodyPr/>
                    <a:lstStyle/>
                    <a:p>
                      <a:r>
                        <a:rPr lang="en-US" sz="2400" b="1" dirty="0">
                          <a:solidFill>
                            <a:schemeClr val="bg1"/>
                          </a:solidFill>
                        </a:rPr>
                        <a:t>MOBILE LEAD </a:t>
                      </a:r>
                    </a:p>
                    <a:p>
                      <a:r>
                        <a:rPr lang="en-US" sz="2400" b="0" dirty="0">
                          <a:solidFill>
                            <a:schemeClr val="bg1"/>
                          </a:solidFill>
                        </a:rPr>
                        <a:t>- Flutter app development, M-Pesa integration, UI/UX</a:t>
                      </a:r>
                    </a:p>
                  </a:txBody>
                  <a:tcPr/>
                </a:tc>
                <a:tc>
                  <a:txBody>
                    <a:bodyPr/>
                    <a:lstStyle/>
                    <a:p>
                      <a:r>
                        <a:rPr lang="en-US" sz="2800" b="0" dirty="0">
                          <a:solidFill>
                            <a:schemeClr val="bg1"/>
                          </a:solidFill>
                        </a:rPr>
                        <a:t>0794461748</a:t>
                      </a:r>
                    </a:p>
                    <a:p>
                      <a:r>
                        <a:rPr lang="en-US" sz="2800" b="0" dirty="0">
                          <a:solidFill>
                            <a:schemeClr val="bg1"/>
                          </a:solidFill>
                          <a:hlinkClick r:id="rId4"/>
                        </a:rPr>
                        <a:t>fduncan472@gmail.com</a:t>
                      </a:r>
                      <a:r>
                        <a:rPr lang="en-US" sz="2800" b="0" dirty="0">
                          <a:solidFill>
                            <a:schemeClr val="bg1"/>
                          </a:solidFill>
                        </a:rPr>
                        <a:t> </a:t>
                      </a:r>
                    </a:p>
                  </a:txBody>
                  <a:tcPr/>
                </a:tc>
                <a:extLst>
                  <a:ext uri="{0D108BD9-81ED-4DB2-BD59-A6C34878D82A}">
                    <a16:rowId xmlns:a16="http://schemas.microsoft.com/office/drawing/2014/main" val="2974388164"/>
                  </a:ext>
                </a:extLst>
              </a:tr>
              <a:tr h="370840">
                <a:tc>
                  <a:txBody>
                    <a:bodyPr/>
                    <a:lstStyle/>
                    <a:p>
                      <a:r>
                        <a:rPr lang="en-US" sz="2800" b="0" dirty="0">
                          <a:solidFill>
                            <a:schemeClr val="bg1"/>
                          </a:solidFill>
                        </a:rPr>
                        <a:t>CYNTHIA ORINA</a:t>
                      </a:r>
                    </a:p>
                    <a:p>
                      <a:r>
                        <a:rPr lang="en-US" sz="2800" b="0" dirty="0">
                          <a:solidFill>
                            <a:schemeClr val="bg1"/>
                          </a:solidFill>
                        </a:rPr>
                        <a:t>(Cybersecurity Specialist)</a:t>
                      </a:r>
                    </a:p>
                  </a:txBody>
                  <a:tcPr/>
                </a:tc>
                <a:tc>
                  <a:txBody>
                    <a:bodyPr/>
                    <a:lstStyle/>
                    <a:p>
                      <a:r>
                        <a:rPr lang="en-US" sz="2400" b="0" dirty="0">
                          <a:solidFill>
                            <a:schemeClr val="bg1"/>
                          </a:solidFill>
                        </a:rPr>
                        <a:t>CHUKA UNIVERSITY</a:t>
                      </a:r>
                    </a:p>
                  </a:txBody>
                  <a:tcPr/>
                </a:tc>
                <a:tc>
                  <a:txBody>
                    <a:bodyPr/>
                    <a:lstStyle/>
                    <a:p>
                      <a:r>
                        <a:rPr lang="en-US" sz="2400" b="1" dirty="0">
                          <a:solidFill>
                            <a:schemeClr val="bg1"/>
                          </a:solidFill>
                        </a:rPr>
                        <a:t>OPERATIONS LEAD</a:t>
                      </a:r>
                    </a:p>
                    <a:p>
                      <a:r>
                        <a:rPr lang="en-US" sz="2400" b="1" dirty="0">
                          <a:solidFill>
                            <a:schemeClr val="bg1"/>
                          </a:solidFill>
                        </a:rPr>
                        <a:t> </a:t>
                      </a:r>
                      <a:r>
                        <a:rPr lang="en-US" sz="2400" b="0" dirty="0">
                          <a:solidFill>
                            <a:schemeClr val="bg1"/>
                          </a:solidFill>
                        </a:rPr>
                        <a:t>- React dashboard, AI/ML analytics, database architecture</a:t>
                      </a:r>
                    </a:p>
                  </a:txBody>
                  <a:tcPr/>
                </a:tc>
                <a:tc>
                  <a:txBody>
                    <a:bodyPr/>
                    <a:lstStyle/>
                    <a:p>
                      <a:r>
                        <a:rPr lang="en-US" sz="2800" b="0" dirty="0">
                          <a:solidFill>
                            <a:schemeClr val="bg1"/>
                          </a:solidFill>
                        </a:rPr>
                        <a:t>0703779459</a:t>
                      </a:r>
                    </a:p>
                    <a:p>
                      <a:r>
                        <a:rPr lang="en-US" sz="2800" b="0" dirty="0">
                          <a:solidFill>
                            <a:schemeClr val="bg1"/>
                          </a:solidFill>
                          <a:hlinkClick r:id="rId5"/>
                        </a:rPr>
                        <a:t>cynthiabon5002@gmail.com</a:t>
                      </a:r>
                      <a:r>
                        <a:rPr lang="en-US" sz="2800" b="0" dirty="0">
                          <a:solidFill>
                            <a:schemeClr val="bg1"/>
                          </a:solidFill>
                        </a:rPr>
                        <a:t> </a:t>
                      </a:r>
                    </a:p>
                  </a:txBody>
                  <a:tcPr/>
                </a:tc>
                <a:extLst>
                  <a:ext uri="{0D108BD9-81ED-4DB2-BD59-A6C34878D82A}">
                    <a16:rowId xmlns:a16="http://schemas.microsoft.com/office/drawing/2014/main" val="3927411931"/>
                  </a:ext>
                </a:extLst>
              </a:tr>
              <a:tr h="370840">
                <a:tc>
                  <a:txBody>
                    <a:bodyPr/>
                    <a:lstStyle/>
                    <a:p>
                      <a:endParaRPr lang="en-US" sz="2800" b="0" dirty="0">
                        <a:solidFill>
                          <a:schemeClr val="bg1"/>
                        </a:solidFill>
                      </a:endParaRPr>
                    </a:p>
                  </a:txBody>
                  <a:tcPr/>
                </a:tc>
                <a:tc>
                  <a:txBody>
                    <a:bodyPr/>
                    <a:lstStyle/>
                    <a:p>
                      <a:endParaRPr lang="en-US" sz="2400" b="0" dirty="0">
                        <a:solidFill>
                          <a:schemeClr val="bg1"/>
                        </a:solidFill>
                      </a:endParaRPr>
                    </a:p>
                  </a:txBody>
                  <a:tcPr/>
                </a:tc>
                <a:tc>
                  <a:txBody>
                    <a:bodyPr/>
                    <a:lstStyle/>
                    <a:p>
                      <a:endParaRPr lang="en-US" sz="2400" b="0" dirty="0">
                        <a:solidFill>
                          <a:schemeClr val="bg1"/>
                        </a:solidFill>
                      </a:endParaRPr>
                    </a:p>
                  </a:txBody>
                  <a:tcPr/>
                </a:tc>
                <a:tc>
                  <a:txBody>
                    <a:bodyPr/>
                    <a:lstStyle/>
                    <a:p>
                      <a:endParaRPr lang="en-US" sz="2800" b="0" dirty="0">
                        <a:solidFill>
                          <a:schemeClr val="bg1"/>
                        </a:solidFill>
                      </a:endParaRPr>
                    </a:p>
                  </a:txBody>
                  <a:tcPr/>
                </a:tc>
                <a:extLst>
                  <a:ext uri="{0D108BD9-81ED-4DB2-BD59-A6C34878D82A}">
                    <a16:rowId xmlns:a16="http://schemas.microsoft.com/office/drawing/2014/main" val="3985783473"/>
                  </a:ext>
                </a:extLst>
              </a:tr>
              <a:tr h="370840">
                <a:tc>
                  <a:txBody>
                    <a:bodyPr/>
                    <a:lstStyle/>
                    <a:p>
                      <a:endParaRPr lang="en-US" sz="2800" b="0" dirty="0">
                        <a:solidFill>
                          <a:schemeClr val="bg1"/>
                        </a:solidFill>
                      </a:endParaRPr>
                    </a:p>
                  </a:txBody>
                  <a:tcPr/>
                </a:tc>
                <a:tc>
                  <a:txBody>
                    <a:bodyPr/>
                    <a:lstStyle/>
                    <a:p>
                      <a:endParaRPr lang="en-US" sz="2400" b="0" dirty="0">
                        <a:solidFill>
                          <a:schemeClr val="bg1"/>
                        </a:solidFill>
                      </a:endParaRPr>
                    </a:p>
                  </a:txBody>
                  <a:tcPr/>
                </a:tc>
                <a:tc>
                  <a:txBody>
                    <a:bodyPr/>
                    <a:lstStyle/>
                    <a:p>
                      <a:endParaRPr lang="en-US" sz="2400" b="0" dirty="0">
                        <a:solidFill>
                          <a:schemeClr val="bg1"/>
                        </a:solidFill>
                      </a:endParaRPr>
                    </a:p>
                  </a:txBody>
                  <a:tcPr/>
                </a:tc>
                <a:tc>
                  <a:txBody>
                    <a:bodyPr/>
                    <a:lstStyle/>
                    <a:p>
                      <a:endParaRPr lang="en-US" sz="2800" b="0" dirty="0">
                        <a:solidFill>
                          <a:schemeClr val="bg1"/>
                        </a:solidFill>
                      </a:endParaRPr>
                    </a:p>
                  </a:txBody>
                  <a:tcPr/>
                </a:tc>
                <a:extLst>
                  <a:ext uri="{0D108BD9-81ED-4DB2-BD59-A6C34878D82A}">
                    <a16:rowId xmlns:a16="http://schemas.microsoft.com/office/drawing/2014/main" val="1020322165"/>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435</TotalTime>
  <Words>1100</Words>
  <Application>Microsoft Office PowerPoint</Application>
  <PresentationFormat>Custom</PresentationFormat>
  <Paragraphs>141</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Calibri</vt:lpstr>
      <vt:lpstr>Lato Bold</vt:lpstr>
      <vt:lpstr>Lato</vt:lpstr>
      <vt:lpstr>Poppins</vt:lpstr>
      <vt:lpstr>Arial</vt:lpstr>
      <vt:lpstr>Poppins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Elegant and Modern Startup Pitch Deck Presentation</dc:title>
  <cp:lastModifiedBy>Lawrence Maina</cp:lastModifiedBy>
  <cp:revision>13</cp:revision>
  <dcterms:created xsi:type="dcterms:W3CDTF">2006-08-16T00:00:00Z</dcterms:created>
  <dcterms:modified xsi:type="dcterms:W3CDTF">2025-10-31T09:42:16Z</dcterms:modified>
  <dc:identifier>DAG3MB0LMUo</dc:identifier>
</cp:coreProperties>
</file>

<file path=docProps/thumbnail.jpeg>
</file>